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Marcos Madrig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slide" Target="slides/slide19.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01T00:58:48.480">
    <p:pos x="6000" y="0"/>
    <p:text>18 for subsections and 12 for text</p:text>
  </p:cm>
  <p:cm authorId="0" idx="2" dt="2020-12-01T00:55:29.595">
    <p:pos x="6000" y="0"/>
    <p:text>14 for text*</p:text>
  </p:cm>
  <p:cm authorId="0" idx="3" dt="2020-12-01T00:58:48.480">
    <p:pos x="6000" y="0"/>
    <p:text>13*</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2-01T00:53:17.072">
    <p:pos x="6000" y="0"/>
    <p:text>Should We include a live demo of the models?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e7d6dca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e7d6dca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If we look at the space time behaviour of the transmembrane current we see how it propagates as a 3 Dimensional wave.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At the bottom of the slide we display the equation of the 3D wave, and we notice that it is much more complex than the initial voltage equation.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Therefore, to simplify the representation of the transmembrane current we resort to monopole representation.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ec610f7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ec610f7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process of representing the current as a set of sources and sinks is quite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 UPDATE THE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We take the area under the curve of the positive and negative sections of the graph and combine each into a single point, known as a monopole.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Then, we find the center of mass of each of the sections which gives us the appropriate location to place the each monopole.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d61eeff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d61eeff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This animation shows the relationship between the transmembrane voltage in BLACK, the transmembrane current in green, and the resulting simplified current model as three monopoles moving at a constant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Where the sources are in RED and the sink is BLUE.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This simplified model makes it a lot easier to computationally measure the effect of the action potential on the extracellular fields.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Which, Sebastian will now explain.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e7d6dc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e7d6dc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Thank you Luis</a:t>
            </a:r>
            <a:endParaRPr/>
          </a:p>
          <a:p>
            <a:pPr indent="-298450" lvl="0" marL="457200" rtl="0" algn="l">
              <a:spcBef>
                <a:spcPts val="0"/>
              </a:spcBef>
              <a:spcAft>
                <a:spcPts val="0"/>
              </a:spcAft>
              <a:buSzPts val="1100"/>
              <a:buChar char="-"/>
            </a:pPr>
            <a:r>
              <a:rPr lang="es-419"/>
              <a:t>once again most of the insight will come from the ‘space’ graph on the right (the time graph on the left is of the same shape but is flipped, just like with the transmembrane voltage and current)</a:t>
            </a:r>
            <a:endParaRPr/>
          </a:p>
          <a:p>
            <a:pPr indent="-298450" lvl="0" marL="457200" rtl="0" algn="l">
              <a:spcBef>
                <a:spcPts val="0"/>
              </a:spcBef>
              <a:spcAft>
                <a:spcPts val="0"/>
              </a:spcAft>
              <a:buSzPts val="1100"/>
              <a:buChar char="-"/>
            </a:pPr>
            <a:r>
              <a:rPr lang="es-419"/>
              <a:t>for the extracellular potential, we need to choose a point to measure it from; we decided to use a line parallel with the axon wire, that is 1mm away from it</a:t>
            </a:r>
            <a:endParaRPr/>
          </a:p>
          <a:p>
            <a:pPr indent="-298450" lvl="0" marL="457200" rtl="0" algn="l">
              <a:spcBef>
                <a:spcPts val="0"/>
              </a:spcBef>
              <a:spcAft>
                <a:spcPts val="0"/>
              </a:spcAft>
              <a:buSzPts val="1100"/>
              <a:buChar char="-"/>
            </a:pPr>
            <a:r>
              <a:rPr lang="es-419"/>
              <a:t>as you move across this line with time being constant, you can see that there are 3 distinct peaks, and they look to be in familiar places (next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ec610f7d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ec610f7d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the peaks are pretty much in-line with the those of the monopole sources, which makes sense</a:t>
            </a:r>
            <a:endParaRPr/>
          </a:p>
          <a:p>
            <a:pPr indent="-298450" lvl="0" marL="457200" rtl="0" algn="l">
              <a:spcBef>
                <a:spcPts val="0"/>
              </a:spcBef>
              <a:spcAft>
                <a:spcPts val="0"/>
              </a:spcAft>
              <a:buSzPts val="1100"/>
              <a:buChar char="-"/>
            </a:pPr>
            <a:r>
              <a:rPr lang="es-419"/>
              <a:t>the point in the line that is closest to the lumped monopoles will experience the highest magnitudes of potentials</a:t>
            </a:r>
            <a:endParaRPr/>
          </a:p>
          <a:p>
            <a:pPr indent="-298450" lvl="0" marL="457200" rtl="0" algn="l">
              <a:spcBef>
                <a:spcPts val="0"/>
              </a:spcBef>
              <a:spcAft>
                <a:spcPts val="0"/>
              </a:spcAft>
              <a:buSzPts val="1100"/>
              <a:buChar char="-"/>
            </a:pPr>
            <a:r>
              <a:rPr lang="es-419"/>
              <a:t>if you have a keen eye you would also see that they are not completely aligned, which ALSO makes sense; since its a system of 3 points that are all interacting with eachother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419"/>
              <a:t>for example you might be able to see that the negative peak potential near the sink is slightly to the left of the actual sink (next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e7d6dca7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e7d6dca7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this graph looks similar to all the other 3d graph that we have seen, one difference is that is seems to be a little smoother</a:t>
            </a:r>
            <a:endParaRPr/>
          </a:p>
          <a:p>
            <a:pPr indent="-298450" lvl="0" marL="457200" rtl="0" algn="l">
              <a:spcBef>
                <a:spcPts val="0"/>
              </a:spcBef>
              <a:spcAft>
                <a:spcPts val="0"/>
              </a:spcAft>
              <a:buSzPts val="1100"/>
              <a:buChar char="-"/>
            </a:pPr>
            <a:r>
              <a:rPr lang="es-419"/>
              <a:t>this is due to the fact that we are some distance away from the axon wire; because of this, the effect of the transmembrane current on the extracellular field gets smoothed out</a:t>
            </a:r>
            <a:endParaRPr/>
          </a:p>
          <a:p>
            <a:pPr indent="-298450" lvl="0" marL="457200" rtl="0" algn="l">
              <a:spcBef>
                <a:spcPts val="0"/>
              </a:spcBef>
              <a:spcAft>
                <a:spcPts val="0"/>
              </a:spcAft>
              <a:buSzPts val="1100"/>
              <a:buChar char="-"/>
            </a:pPr>
            <a:r>
              <a:rPr lang="es-419"/>
              <a:t>so if we were even </a:t>
            </a:r>
            <a:r>
              <a:rPr lang="es-419"/>
              <a:t>further</a:t>
            </a:r>
            <a:r>
              <a:rPr lang="es-419"/>
              <a:t> away, the potential we would be experiencing would not only be </a:t>
            </a:r>
            <a:r>
              <a:rPr lang="es-419"/>
              <a:t>smaller in magnitude</a:t>
            </a:r>
            <a:r>
              <a:rPr lang="es-419"/>
              <a:t>, but would also have an even smoother curve</a:t>
            </a:r>
            <a:endParaRPr/>
          </a:p>
          <a:p>
            <a:pPr indent="-298450" lvl="0" marL="457200" rtl="0" algn="l">
              <a:spcBef>
                <a:spcPts val="0"/>
              </a:spcBef>
              <a:spcAft>
                <a:spcPts val="0"/>
              </a:spcAft>
              <a:buSzPts val="1100"/>
              <a:buChar char="-"/>
            </a:pPr>
            <a:r>
              <a:rPr lang="es-419"/>
              <a:t>another factor is that the lumped </a:t>
            </a:r>
            <a:r>
              <a:rPr lang="es-419"/>
              <a:t>monopole</a:t>
            </a:r>
            <a:r>
              <a:rPr lang="es-419"/>
              <a:t> sources also have a very slight smoothing </a:t>
            </a:r>
            <a:r>
              <a:rPr lang="es-419"/>
              <a:t>effect</a:t>
            </a:r>
            <a:r>
              <a:rPr lang="es-419"/>
              <a:t> due to is approximating nature, but this is nearly negligible (next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ec610f7d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ec610f7d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here we have a very busy animation but we feel like it puts all our ideas together </a:t>
            </a:r>
            <a:endParaRPr/>
          </a:p>
          <a:p>
            <a:pPr indent="-298450" lvl="0" marL="457200" rtl="0" algn="l">
              <a:spcBef>
                <a:spcPts val="0"/>
              </a:spcBef>
              <a:spcAft>
                <a:spcPts val="0"/>
              </a:spcAft>
              <a:buSzPts val="1100"/>
              <a:buChar char="-"/>
            </a:pPr>
            <a:r>
              <a:rPr lang="es-419"/>
              <a:t>in black we see the transmembrane voltage of our propagating action potential</a:t>
            </a:r>
            <a:endParaRPr/>
          </a:p>
          <a:p>
            <a:pPr indent="-298450" lvl="0" marL="457200" rtl="0" algn="l">
              <a:spcBef>
                <a:spcPts val="0"/>
              </a:spcBef>
              <a:spcAft>
                <a:spcPts val="0"/>
              </a:spcAft>
              <a:buSzPts val="1100"/>
              <a:buChar char="-"/>
            </a:pPr>
            <a:r>
              <a:rPr lang="es-419"/>
              <a:t>in green we see the transmembrane current which is driving the changes in voltage</a:t>
            </a:r>
            <a:endParaRPr/>
          </a:p>
          <a:p>
            <a:pPr indent="-298450" lvl="0" marL="457200" rtl="0" algn="l">
              <a:spcBef>
                <a:spcPts val="0"/>
              </a:spcBef>
              <a:spcAft>
                <a:spcPts val="0"/>
              </a:spcAft>
              <a:buSzPts val="1100"/>
              <a:buChar char="-"/>
            </a:pPr>
            <a:r>
              <a:rPr lang="es-419"/>
              <a:t>this transmembrane current is causing extracellular potential at the line that is parallel with our axon, this is seen in orange</a:t>
            </a:r>
            <a:endParaRPr/>
          </a:p>
          <a:p>
            <a:pPr indent="-298450" lvl="0" marL="457200" rtl="0" algn="l">
              <a:spcBef>
                <a:spcPts val="0"/>
              </a:spcBef>
              <a:spcAft>
                <a:spcPts val="0"/>
              </a:spcAft>
              <a:buSzPts val="1100"/>
              <a:buChar char="-"/>
            </a:pPr>
            <a:r>
              <a:rPr lang="es-419"/>
              <a:t>finally we have the monopole sources in red and the sinks in blue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419"/>
              <a:t>here you can more clearly see how the extracellular potential is smoother than the transmembrane current</a:t>
            </a:r>
            <a:endParaRPr/>
          </a:p>
          <a:p>
            <a:pPr indent="-298450" lvl="0" marL="457200" rtl="0" algn="l">
              <a:spcBef>
                <a:spcPts val="0"/>
              </a:spcBef>
              <a:spcAft>
                <a:spcPts val="0"/>
              </a:spcAft>
              <a:buSzPts val="1100"/>
              <a:buChar char="-"/>
            </a:pPr>
            <a:r>
              <a:rPr lang="es-419"/>
              <a:t>we like this animation because we feel like it shows very well</a:t>
            </a:r>
            <a:r>
              <a:rPr lang="es-419"/>
              <a:t> how all of the components will be </a:t>
            </a:r>
            <a:r>
              <a:rPr lang="es-419"/>
              <a:t>propagating</a:t>
            </a:r>
            <a:r>
              <a:rPr lang="es-419"/>
              <a:t> across the axon together</a:t>
            </a:r>
            <a:endParaRPr/>
          </a:p>
          <a:p>
            <a:pPr indent="-298450" lvl="0" marL="457200" rtl="0" algn="l">
              <a:spcBef>
                <a:spcPts val="0"/>
              </a:spcBef>
              <a:spcAft>
                <a:spcPts val="0"/>
              </a:spcAft>
              <a:buSzPts val="1100"/>
              <a:buChar char="-"/>
            </a:pPr>
            <a:r>
              <a:rPr lang="es-419"/>
              <a:t>of course, in the real world there would be some slight variations, but as long as we have active </a:t>
            </a:r>
            <a:r>
              <a:rPr lang="es-419"/>
              <a:t>propagation</a:t>
            </a:r>
            <a:r>
              <a:rPr lang="es-419"/>
              <a:t> the amplitude of the AP will stay nearly the same</a:t>
            </a:r>
            <a:endParaRPr/>
          </a:p>
          <a:p>
            <a:pPr indent="-298450" lvl="0" marL="457200" rtl="0" algn="l">
              <a:spcBef>
                <a:spcPts val="0"/>
              </a:spcBef>
              <a:spcAft>
                <a:spcPts val="0"/>
              </a:spcAft>
              <a:buSzPts val="1100"/>
              <a:buChar char="-"/>
            </a:pPr>
            <a:r>
              <a:rPr lang="es-419"/>
              <a:t>also if the radius of the axon is similar than the speed of </a:t>
            </a:r>
            <a:r>
              <a:rPr lang="es-419"/>
              <a:t>propagation</a:t>
            </a:r>
            <a:r>
              <a:rPr lang="es-419"/>
              <a:t> will also be </a:t>
            </a:r>
            <a:r>
              <a:rPr lang="es-419"/>
              <a:t>approximately</a:t>
            </a:r>
            <a:r>
              <a:rPr lang="es-419"/>
              <a:t> constant</a:t>
            </a:r>
            <a:r>
              <a:rPr lang="es-419"/>
              <a:t>, and you would actually see an neat graph like the one we have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419"/>
              <a:t>Now Marcos will summarize our findings and give our closing thoughts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dd61eeff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dd61eeff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Thanks, Sebastian.</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Quickly summarizing the results of the project, we saw how a monophasic voltage signal traveled along a neural cable and how it reflected as a triphasic current. We then reduced this current function to a lumped monopole representation thus allowing us to evaluate the extracellular potentials at any point in space.</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Thanks to this project we can see firsthand how the cable theory’s quantitative approach to neuron modeling neatly arranges for the complexity of neurons in both geometry and size  (an example of the former being the forests of  dendrites of cerebellar Purkinje cells, and of the latter the myriad of motor neurons that span the body) giving a remarkable view of the propagation of an action potential.</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This simplification is quite powerful indeed, for it has the capacity to model complex dendritic trees with multiple inputs with highly nonlinear </a:t>
            </a:r>
            <a:r>
              <a:rPr lang="es-419" u="sng">
                <a:solidFill>
                  <a:schemeClr val="dk1"/>
                </a:solidFill>
              </a:rPr>
              <a:t>behavior</a:t>
            </a:r>
            <a:r>
              <a:rPr lang="es-419">
                <a:solidFill>
                  <a:schemeClr val="dk1"/>
                </a:solidFill>
              </a:rPr>
              <a:t>.</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Due to this selfsame opportunities and difficulties in neuron modeling, qualitative approaches often fall short in describing the propagation of action potentials as well as this quantitative model does. Alas it is worth noting that research is being done regarding this and methods such as the 2-photon microscopy approach are being developed to study this field qualitatively.</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e7d6dca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e7d6dca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Cable theory assumes that neurons only interact significantly at anatomically specific locations (such as axonic boutons and gap junctions).Nevertheless research such as the one conducted by Gary Holt in his thesis called </a:t>
            </a:r>
            <a:r>
              <a:rPr i="1" lang="es-419">
                <a:solidFill>
                  <a:schemeClr val="dk1"/>
                </a:solidFill>
              </a:rPr>
              <a:t>A critical reexamination of some assumptions and implications of cable theory in neurobiology</a:t>
            </a:r>
            <a:r>
              <a:rPr lang="es-419">
                <a:solidFill>
                  <a:schemeClr val="dk1"/>
                </a:solidFill>
              </a:rPr>
              <a:t>, suggests that</a:t>
            </a:r>
            <a:r>
              <a:rPr i="1" lang="es-419">
                <a:solidFill>
                  <a:schemeClr val="dk1"/>
                </a:solidFill>
              </a:rPr>
              <a:t> </a:t>
            </a:r>
            <a:r>
              <a:rPr lang="es-419">
                <a:solidFill>
                  <a:schemeClr val="dk1"/>
                </a:solidFill>
              </a:rPr>
              <a:t>pikes in one neuron could cause a depolarization of several mV in a dendrite or axon passing by its initial segment and that such interactions could play a role in controlling action potential failure at branch points</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s-419">
                <a:solidFill>
                  <a:schemeClr val="dk1"/>
                </a:solidFill>
              </a:rPr>
              <a:t>Going into the future the opportunity exists in research of better qualitative methods for evaluating transmission of action potentials. As well as reevaluation of the assumptions behind cable theory.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e7d6dca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e7d6dca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ec610f7d7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ec610f7d7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dd61eef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dd61eef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We uses a cylindrical cell as the core conductor model to approximate an axon of parts of dendrite. The membrane is dissected into small segments that is interconnected by one and other. Each segment contains resistance and capacitance. (next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dd61eeff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dd61eeff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We made 3 assumptions for the core conductor model. First, we assume the fiber radius is much smaller than the cable length. Therefore, current and potentials </a:t>
            </a:r>
            <a:r>
              <a:rPr lang="es-419"/>
              <a:t>propagated</a:t>
            </a:r>
            <a:r>
              <a:rPr lang="es-419"/>
              <a:t> only horizontally. Also, we assume there is a large extracellular space outside of the membrane, therefore there is infinite </a:t>
            </a:r>
            <a:r>
              <a:rPr lang="es-419"/>
              <a:t>extracellular</a:t>
            </a:r>
            <a:r>
              <a:rPr lang="es-419"/>
              <a:t> conductance.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Below is the Voltage Function. The first term represent the constant resting potential. The second positive tanh term represents the initial spike of the potential. The final negative tanh term represent the eventual drop of the voltage across the membrane.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dd61eeff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dd61eeff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Here is some context form the appended problems</a:t>
            </a:r>
            <a:endParaRPr/>
          </a:p>
          <a:p>
            <a:pPr indent="-298450" lvl="0" marL="457200" rtl="0" algn="l">
              <a:spcBef>
                <a:spcPts val="0"/>
              </a:spcBef>
              <a:spcAft>
                <a:spcPts val="0"/>
              </a:spcAft>
              <a:buSzPts val="1100"/>
              <a:buChar char="-"/>
            </a:pPr>
            <a:r>
              <a:rPr lang="es-419"/>
              <a:t>The simulation had a resting voltage of -60mV. You can see the time constant for the positive tanh term is larger than the negative tanh term. It also has a much smaller delay than the latter term. As a result, </a:t>
            </a:r>
            <a:r>
              <a:rPr lang="es-419"/>
              <a:t>depolarization</a:t>
            </a:r>
            <a:r>
              <a:rPr lang="es-419"/>
              <a:t> is much faster and earlier than the repolarization. There is no hyperpolarization and the speed of propagation is approximately 2 meters per second. (next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e7d6dca7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e7d6dca7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Below is the temporal and space plot of the transmembrane voltage.</a:t>
            </a:r>
            <a:endParaRPr/>
          </a:p>
          <a:p>
            <a:pPr indent="-298450" lvl="0" marL="457200" rtl="0" algn="l">
              <a:spcBef>
                <a:spcPts val="0"/>
              </a:spcBef>
              <a:spcAft>
                <a:spcPts val="0"/>
              </a:spcAft>
              <a:buSzPts val="1100"/>
              <a:buChar char="-"/>
            </a:pPr>
            <a:r>
              <a:rPr lang="es-419"/>
              <a:t>We chose x @ 3.5 mm because that is the x value that creates the action potential that has the </a:t>
            </a:r>
            <a:r>
              <a:rPr lang="es-419"/>
              <a:t>characteristics</a:t>
            </a:r>
            <a:r>
              <a:rPr lang="es-419"/>
              <a:t> that were listed on the previous slide</a:t>
            </a:r>
            <a:endParaRPr/>
          </a:p>
          <a:p>
            <a:pPr indent="-298450" lvl="0" marL="457200" rtl="0" algn="l">
              <a:spcBef>
                <a:spcPts val="0"/>
              </a:spcBef>
              <a:spcAft>
                <a:spcPts val="0"/>
              </a:spcAft>
              <a:buSzPts val="1100"/>
              <a:buChar char="-"/>
            </a:pPr>
            <a:r>
              <a:rPr lang="es-419"/>
              <a:t>We chose t @ 1.7 ms so that the peak of the action potential is </a:t>
            </a:r>
            <a:r>
              <a:rPr lang="es-419"/>
              <a:t>conveniently at x = 0, which will help us out later</a:t>
            </a:r>
            <a:endParaRPr/>
          </a:p>
          <a:p>
            <a:pPr indent="-298450" lvl="0" marL="457200" rtl="0" algn="l">
              <a:spcBef>
                <a:spcPts val="0"/>
              </a:spcBef>
              <a:spcAft>
                <a:spcPts val="0"/>
              </a:spcAft>
              <a:buSzPts val="1100"/>
              <a:buChar char="-"/>
            </a:pPr>
            <a:r>
              <a:rPr lang="es-419"/>
              <a:t>Notice how since we have a right moving wave, the space and time graphs are flipped, which will be explained next slide (next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ec610f7d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ec610f7d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we feel like this animation shows the relationship between the spatial and time graphs of an action potential very well</a:t>
            </a:r>
            <a:endParaRPr/>
          </a:p>
          <a:p>
            <a:pPr indent="-298450" lvl="0" marL="457200" rtl="0" algn="l">
              <a:spcBef>
                <a:spcPts val="0"/>
              </a:spcBef>
              <a:spcAft>
                <a:spcPts val="0"/>
              </a:spcAft>
              <a:buSzPts val="1100"/>
              <a:buChar char="-"/>
            </a:pPr>
            <a:r>
              <a:rPr lang="es-419"/>
              <a:t>the black line represents the constant passage of time at a specific point</a:t>
            </a:r>
            <a:endParaRPr/>
          </a:p>
          <a:p>
            <a:pPr indent="-298450" lvl="0" marL="457200" rtl="0" algn="l">
              <a:spcBef>
                <a:spcPts val="0"/>
              </a:spcBef>
              <a:spcAft>
                <a:spcPts val="0"/>
              </a:spcAft>
              <a:buSzPts val="1100"/>
              <a:buChar char="-"/>
            </a:pPr>
            <a:r>
              <a:rPr lang="es-419"/>
              <a:t>the red line represents the action potential moving across the membrane</a:t>
            </a:r>
            <a:endParaRPr/>
          </a:p>
          <a:p>
            <a:pPr indent="-298450" lvl="0" marL="457200" rtl="0" algn="l">
              <a:spcBef>
                <a:spcPts val="0"/>
              </a:spcBef>
              <a:spcAft>
                <a:spcPts val="0"/>
              </a:spcAft>
              <a:buSzPts val="1100"/>
              <a:buChar char="-"/>
            </a:pPr>
            <a:r>
              <a:rPr lang="es-419"/>
              <a:t>the intersection of the black and red line give us the time profile of the transmembrane voltage at a specific point, and as a result, you can see the plot is flipped</a:t>
            </a:r>
            <a:endParaRPr/>
          </a:p>
          <a:p>
            <a:pPr indent="-298450" lvl="0" marL="457200" rtl="0" algn="l">
              <a:spcBef>
                <a:spcPts val="0"/>
              </a:spcBef>
              <a:spcAft>
                <a:spcPts val="0"/>
              </a:spcAft>
              <a:buSzPts val="1100"/>
              <a:buChar char="-"/>
            </a:pPr>
            <a:r>
              <a:rPr lang="es-419"/>
              <a:t>hopefully this animation makes it more clear as to why the time profile of a right moving wave is flipped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e7d6dca7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e7d6dca7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This is the temporal-spatial plot of the transmembrane voltage. As you can see, the time plot and the space plot are just a 2D snapshot of this 3D plot.</a:t>
            </a:r>
            <a:endParaRPr/>
          </a:p>
          <a:p>
            <a:pPr indent="-298450" lvl="0" marL="457200" rtl="0" algn="l">
              <a:spcBef>
                <a:spcPts val="0"/>
              </a:spcBef>
              <a:spcAft>
                <a:spcPts val="0"/>
              </a:spcAft>
              <a:buSzPts val="1100"/>
              <a:buChar char="-"/>
            </a:pPr>
            <a:r>
              <a:rPr lang="es-419"/>
              <a:t>Now Luis will speak about the transmembrane current resulting from this action potential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e7d6dca7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e7d6dca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Take a look at the equation of the transmembrane current at the top of the slide. It is proportional to the second </a:t>
            </a:r>
            <a:r>
              <a:rPr lang="es-419"/>
              <a:t>derivative</a:t>
            </a:r>
            <a:r>
              <a:rPr lang="es-419"/>
              <a:t> of the transmembrane voltage.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Now looking at its temporal profile, we see that the transmembrane current has 2 important large peaks that occur just before the action potential. </a:t>
            </a:r>
            <a:endParaRPr/>
          </a:p>
          <a:p>
            <a:pPr indent="0" lvl="0" marL="0" rtl="0" algn="l">
              <a:spcBef>
                <a:spcPts val="0"/>
              </a:spcBef>
              <a:spcAft>
                <a:spcPts val="0"/>
              </a:spcAft>
              <a:buNone/>
            </a:pPr>
            <a:r>
              <a:rPr lang="es-419"/>
              <a:t>	- The first corresponds to an increase in conductance of SODIUM as channels open up and SODIUM IONS rapidly rush into the cell. </a:t>
            </a:r>
            <a:endParaRPr/>
          </a:p>
          <a:p>
            <a:pPr indent="0" lvl="0" marL="0" rtl="0" algn="l">
              <a:spcBef>
                <a:spcPts val="0"/>
              </a:spcBef>
              <a:spcAft>
                <a:spcPts val="0"/>
              </a:spcAft>
              <a:buNone/>
            </a:pPr>
            <a:r>
              <a:rPr lang="es-419"/>
              <a:t>	- The second corresponds to the exit of POTASSIUM IONS as their ionic channels open up, slightly after the opening of sodium 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Now, we take a look at the space profile of the transmembrane current by looking at a single point in time. In this case, that is at 1.7ms </a:t>
            </a:r>
            <a:endParaRPr/>
          </a:p>
          <a:p>
            <a:pPr indent="0" lvl="0" marL="0" rtl="0" algn="l">
              <a:spcBef>
                <a:spcPts val="0"/>
              </a:spcBef>
              <a:spcAft>
                <a:spcPts val="0"/>
              </a:spcAft>
              <a:buNone/>
            </a:pPr>
            <a:r>
              <a:rPr lang="es-419"/>
              <a:t>	- We notice that compared to the temporal profile, the space profile is flipped, which is consistent with what we saw with the transmembrane voltage.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8.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s://resolver.caltech.edu/CaltechETD:etd-09122006-13541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093275" y="4180800"/>
            <a:ext cx="3859800" cy="962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s-419" sz="900">
                <a:solidFill>
                  <a:srgbClr val="6FA8DC"/>
                </a:solidFill>
                <a:latin typeface="Nunito"/>
                <a:ea typeface="Nunito"/>
                <a:cs typeface="Nunito"/>
                <a:sym typeface="Nunito"/>
              </a:rPr>
              <a:t>Sebastian Wardzinski - 1004070676</a:t>
            </a:r>
            <a:endParaRPr sz="900">
              <a:solidFill>
                <a:srgbClr val="6FA8DC"/>
              </a:solidFill>
              <a:latin typeface="Nunito"/>
              <a:ea typeface="Nunito"/>
              <a:cs typeface="Nunito"/>
              <a:sym typeface="Nunito"/>
            </a:endParaRPr>
          </a:p>
          <a:p>
            <a:pPr indent="0" lvl="0" marL="0" rtl="0" algn="r">
              <a:lnSpc>
                <a:spcPct val="115000"/>
              </a:lnSpc>
              <a:spcBef>
                <a:spcPts val="0"/>
              </a:spcBef>
              <a:spcAft>
                <a:spcPts val="0"/>
              </a:spcAft>
              <a:buNone/>
            </a:pPr>
            <a:r>
              <a:rPr lang="es-419" sz="900">
                <a:solidFill>
                  <a:srgbClr val="6FA8DC"/>
                </a:solidFill>
                <a:latin typeface="Nunito"/>
                <a:ea typeface="Nunito"/>
                <a:cs typeface="Nunito"/>
                <a:sym typeface="Nunito"/>
              </a:rPr>
              <a:t>Curtis Ming-Fung Lai - 1003355870</a:t>
            </a:r>
            <a:endParaRPr sz="900">
              <a:solidFill>
                <a:srgbClr val="6FA8DC"/>
              </a:solidFill>
              <a:latin typeface="Nunito"/>
              <a:ea typeface="Nunito"/>
              <a:cs typeface="Nunito"/>
              <a:sym typeface="Nunito"/>
            </a:endParaRPr>
          </a:p>
          <a:p>
            <a:pPr indent="0" lvl="0" marL="0" rtl="0" algn="r">
              <a:lnSpc>
                <a:spcPct val="115000"/>
              </a:lnSpc>
              <a:spcBef>
                <a:spcPts val="0"/>
              </a:spcBef>
              <a:spcAft>
                <a:spcPts val="0"/>
              </a:spcAft>
              <a:buClr>
                <a:schemeClr val="dk1"/>
              </a:buClr>
              <a:buSzPts val="1100"/>
              <a:buFont typeface="Arial"/>
              <a:buNone/>
            </a:pPr>
            <a:r>
              <a:rPr lang="es-419" sz="900">
                <a:solidFill>
                  <a:srgbClr val="6FA8DC"/>
                </a:solidFill>
                <a:latin typeface="Nunito"/>
                <a:ea typeface="Nunito"/>
                <a:cs typeface="Nunito"/>
                <a:sym typeface="Nunito"/>
              </a:rPr>
              <a:t>Luis Camero - 1003325822</a:t>
            </a:r>
            <a:endParaRPr sz="900">
              <a:solidFill>
                <a:srgbClr val="6FA8DC"/>
              </a:solidFill>
              <a:latin typeface="Nunito"/>
              <a:ea typeface="Nunito"/>
              <a:cs typeface="Nunito"/>
              <a:sym typeface="Nunito"/>
            </a:endParaRPr>
          </a:p>
          <a:p>
            <a:pPr indent="0" lvl="0" marL="0" rtl="0" algn="r">
              <a:lnSpc>
                <a:spcPct val="115000"/>
              </a:lnSpc>
              <a:spcBef>
                <a:spcPts val="0"/>
              </a:spcBef>
              <a:spcAft>
                <a:spcPts val="0"/>
              </a:spcAft>
              <a:buNone/>
            </a:pPr>
            <a:r>
              <a:rPr lang="es-419" sz="900">
                <a:solidFill>
                  <a:srgbClr val="6FA8DC"/>
                </a:solidFill>
                <a:latin typeface="Nunito"/>
                <a:ea typeface="Nunito"/>
                <a:cs typeface="Nunito"/>
                <a:sym typeface="Nunito"/>
              </a:rPr>
              <a:t>Marcos David Madrigal Albores - 1004731347</a:t>
            </a:r>
            <a:endParaRPr sz="900">
              <a:solidFill>
                <a:srgbClr val="6FA8DC"/>
              </a:solidFill>
              <a:latin typeface="Nunito"/>
              <a:ea typeface="Nunito"/>
              <a:cs typeface="Nunito"/>
              <a:sym typeface="Nunito"/>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pic>
        <p:nvPicPr>
          <p:cNvPr id="55" name="Google Shape;55;p13"/>
          <p:cNvPicPr preferRelativeResize="0"/>
          <p:nvPr/>
        </p:nvPicPr>
        <p:blipFill>
          <a:blip r:embed="rId4">
            <a:alphaModFix/>
          </a:blip>
          <a:stretch>
            <a:fillRect/>
          </a:stretch>
        </p:blipFill>
        <p:spPr>
          <a:xfrm>
            <a:off x="3732550" y="2256626"/>
            <a:ext cx="5220551" cy="17673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3500425" y="406675"/>
            <a:ext cx="5334000" cy="4000500"/>
          </a:xfrm>
          <a:prstGeom prst="rect">
            <a:avLst/>
          </a:prstGeom>
          <a:noFill/>
          <a:ln cap="flat" cmpd="sng" w="9525">
            <a:solidFill>
              <a:schemeClr val="dk2"/>
            </a:solidFill>
            <a:prstDash val="solid"/>
            <a:round/>
            <a:headEnd len="sm" w="sm" type="none"/>
            <a:tailEnd len="sm" w="sm" type="none"/>
          </a:ln>
        </p:spPr>
      </p:pic>
      <p:sp>
        <p:nvSpPr>
          <p:cNvPr id="132" name="Google Shape;132;p22"/>
          <p:cNvSpPr txBox="1"/>
          <p:nvPr>
            <p:ph type="title"/>
          </p:nvPr>
        </p:nvSpPr>
        <p:spPr>
          <a:xfrm>
            <a:off x="311700" y="354625"/>
            <a:ext cx="309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Transmembrane Current</a:t>
            </a:r>
            <a:endParaRPr>
              <a:solidFill>
                <a:srgbClr val="1C4587"/>
              </a:solidFill>
              <a:latin typeface="Nunito"/>
              <a:ea typeface="Nunito"/>
              <a:cs typeface="Nunito"/>
              <a:sym typeface="Nunito"/>
            </a:endParaRPr>
          </a:p>
        </p:txBody>
      </p:sp>
      <p:sp>
        <p:nvSpPr>
          <p:cNvPr id="133" name="Google Shape;133;p22"/>
          <p:cNvSpPr txBox="1"/>
          <p:nvPr>
            <p:ph idx="1" type="body"/>
          </p:nvPr>
        </p:nvSpPr>
        <p:spPr>
          <a:xfrm>
            <a:off x="311700" y="1410000"/>
            <a:ext cx="3003300" cy="3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Spatio-Temporal  Profile</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rPr lang="es-419">
                <a:solidFill>
                  <a:srgbClr val="3D85C6"/>
                </a:solidFill>
                <a:latin typeface="Nunito"/>
                <a:ea typeface="Nunito"/>
                <a:cs typeface="Nunito"/>
                <a:sym typeface="Nunito"/>
              </a:rPr>
              <a:t>Equation:</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134" name="Google Shape;134;p22"/>
          <p:cNvPicPr preferRelativeResize="0"/>
          <p:nvPr/>
        </p:nvPicPr>
        <p:blipFill>
          <a:blip r:embed="rId4">
            <a:alphaModFix/>
          </a:blip>
          <a:stretch>
            <a:fillRect/>
          </a:stretch>
        </p:blipFill>
        <p:spPr>
          <a:xfrm rot="-10473478">
            <a:off x="7676226" y="2760846"/>
            <a:ext cx="1994049" cy="2876327"/>
          </a:xfrm>
          <a:prstGeom prst="rect">
            <a:avLst/>
          </a:prstGeom>
          <a:noFill/>
          <a:ln>
            <a:noFill/>
          </a:ln>
        </p:spPr>
      </p:pic>
      <p:pic>
        <p:nvPicPr>
          <p:cNvPr id="135" name="Google Shape;135;p22"/>
          <p:cNvPicPr preferRelativeResize="0"/>
          <p:nvPr/>
        </p:nvPicPr>
        <p:blipFill rotWithShape="1">
          <a:blip r:embed="rId5">
            <a:alphaModFix/>
          </a:blip>
          <a:srcRect b="0" l="0" r="46712" t="-24161"/>
          <a:stretch/>
        </p:blipFill>
        <p:spPr>
          <a:xfrm>
            <a:off x="1442000" y="4492468"/>
            <a:ext cx="6102325" cy="327082"/>
          </a:xfrm>
          <a:prstGeom prst="rect">
            <a:avLst/>
          </a:prstGeom>
          <a:noFill/>
          <a:ln>
            <a:noFill/>
          </a:ln>
        </p:spPr>
      </p:pic>
      <p:pic>
        <p:nvPicPr>
          <p:cNvPr id="136" name="Google Shape;136;p22"/>
          <p:cNvPicPr preferRelativeResize="0"/>
          <p:nvPr/>
        </p:nvPicPr>
        <p:blipFill rotWithShape="1">
          <a:blip r:embed="rId5">
            <a:alphaModFix/>
          </a:blip>
          <a:srcRect b="0" l="53410" r="0" t="0"/>
          <a:stretch/>
        </p:blipFill>
        <p:spPr>
          <a:xfrm>
            <a:off x="1867625" y="4819558"/>
            <a:ext cx="5676700" cy="2802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3277625" y="1403375"/>
            <a:ext cx="4451566" cy="3338675"/>
          </a:xfrm>
          <a:prstGeom prst="rect">
            <a:avLst/>
          </a:prstGeom>
          <a:noFill/>
          <a:ln cap="flat" cmpd="sng" w="9525">
            <a:solidFill>
              <a:schemeClr val="dk2"/>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3277625" y="1403375"/>
            <a:ext cx="4451600" cy="3338700"/>
          </a:xfrm>
          <a:prstGeom prst="rect">
            <a:avLst/>
          </a:prstGeom>
          <a:noFill/>
          <a:ln>
            <a:noFill/>
          </a:ln>
        </p:spPr>
      </p:pic>
      <p:sp>
        <p:nvSpPr>
          <p:cNvPr id="143" name="Google Shape;143;p23"/>
          <p:cNvSpPr txBox="1"/>
          <p:nvPr>
            <p:ph type="title"/>
          </p:nvPr>
        </p:nvSpPr>
        <p:spPr>
          <a:xfrm>
            <a:off x="311700" y="354625"/>
            <a:ext cx="874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The Lumped Monopole Distribution, a Powerful Tool</a:t>
            </a:r>
            <a:endParaRPr>
              <a:solidFill>
                <a:srgbClr val="1C4587"/>
              </a:solidFill>
              <a:latin typeface="Nunito"/>
              <a:ea typeface="Nunito"/>
              <a:cs typeface="Nunito"/>
              <a:sym typeface="Nunito"/>
            </a:endParaRPr>
          </a:p>
        </p:txBody>
      </p:sp>
      <p:sp>
        <p:nvSpPr>
          <p:cNvPr id="144" name="Google Shape;144;p23"/>
          <p:cNvSpPr txBox="1"/>
          <p:nvPr>
            <p:ph idx="1" type="body"/>
          </p:nvPr>
        </p:nvSpPr>
        <p:spPr>
          <a:xfrm>
            <a:off x="371975" y="927325"/>
            <a:ext cx="402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Importance and Interpretation</a:t>
            </a:r>
            <a:endParaRPr>
              <a:solidFill>
                <a:srgbClr val="3D85C6"/>
              </a:solidFill>
              <a:latin typeface="Nunito"/>
              <a:ea typeface="Nunito"/>
              <a:cs typeface="Nunito"/>
              <a:sym typeface="Nunito"/>
            </a:endParaRPr>
          </a:p>
        </p:txBody>
      </p:sp>
      <p:pic>
        <p:nvPicPr>
          <p:cNvPr id="145" name="Google Shape;145;p23"/>
          <p:cNvPicPr preferRelativeResize="0"/>
          <p:nvPr/>
        </p:nvPicPr>
        <p:blipFill>
          <a:blip r:embed="rId5">
            <a:alphaModFix/>
          </a:blip>
          <a:stretch>
            <a:fillRect/>
          </a:stretch>
        </p:blipFill>
        <p:spPr>
          <a:xfrm rot="-10473478">
            <a:off x="7676226" y="2760846"/>
            <a:ext cx="1994049" cy="2876327"/>
          </a:xfrm>
          <a:prstGeom prst="rect">
            <a:avLst/>
          </a:prstGeom>
          <a:noFill/>
          <a:ln>
            <a:noFill/>
          </a:ln>
        </p:spPr>
      </p:pic>
      <p:pic>
        <p:nvPicPr>
          <p:cNvPr id="146" name="Google Shape;146;p23"/>
          <p:cNvPicPr preferRelativeResize="0"/>
          <p:nvPr/>
        </p:nvPicPr>
        <p:blipFill rotWithShape="1">
          <a:blip r:embed="rId6">
            <a:alphaModFix/>
          </a:blip>
          <a:srcRect b="6454" l="15835" r="17234" t="24370"/>
          <a:stretch/>
        </p:blipFill>
        <p:spPr>
          <a:xfrm>
            <a:off x="718069" y="2017501"/>
            <a:ext cx="2052345" cy="1227875"/>
          </a:xfrm>
          <a:prstGeom prst="rect">
            <a:avLst/>
          </a:prstGeom>
          <a:noFill/>
          <a:ln>
            <a:noFill/>
          </a:ln>
        </p:spPr>
      </p:pic>
      <p:sp>
        <p:nvSpPr>
          <p:cNvPr id="147" name="Google Shape;147;p23"/>
          <p:cNvSpPr txBox="1"/>
          <p:nvPr>
            <p:ph idx="1" type="body"/>
          </p:nvPr>
        </p:nvSpPr>
        <p:spPr>
          <a:xfrm>
            <a:off x="371975" y="1563050"/>
            <a:ext cx="4430100" cy="48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Monopole Equation</a:t>
            </a:r>
            <a:endParaRPr>
              <a:solidFill>
                <a:srgbClr val="3D85C6"/>
              </a:solidFill>
              <a:latin typeface="Nunito"/>
              <a:ea typeface="Nunito"/>
              <a:cs typeface="Nunito"/>
              <a:sym typeface="Nunito"/>
            </a:endParaRPr>
          </a:p>
        </p:txBody>
      </p:sp>
      <p:pic>
        <p:nvPicPr>
          <p:cNvPr id="148" name="Google Shape;148;p23"/>
          <p:cNvPicPr preferRelativeResize="0"/>
          <p:nvPr/>
        </p:nvPicPr>
        <p:blipFill rotWithShape="1">
          <a:blip r:embed="rId7">
            <a:alphaModFix/>
          </a:blip>
          <a:srcRect b="6384" l="19118" r="16031" t="16221"/>
          <a:stretch/>
        </p:blipFill>
        <p:spPr>
          <a:xfrm>
            <a:off x="718075" y="3478025"/>
            <a:ext cx="2460151" cy="109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354625"/>
            <a:ext cx="874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The Lumped Monopole Distribution, a Powerful Tool</a:t>
            </a:r>
            <a:endParaRPr>
              <a:solidFill>
                <a:srgbClr val="1C4587"/>
              </a:solidFill>
              <a:latin typeface="Nunito"/>
              <a:ea typeface="Nunito"/>
              <a:cs typeface="Nunito"/>
              <a:sym typeface="Nunito"/>
            </a:endParaRPr>
          </a:p>
        </p:txBody>
      </p:sp>
      <p:sp>
        <p:nvSpPr>
          <p:cNvPr id="154" name="Google Shape;154;p24"/>
          <p:cNvSpPr txBox="1"/>
          <p:nvPr>
            <p:ph idx="1" type="body"/>
          </p:nvPr>
        </p:nvSpPr>
        <p:spPr>
          <a:xfrm>
            <a:off x="371975" y="927325"/>
            <a:ext cx="402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Importance and Interpretation</a:t>
            </a:r>
            <a:endParaRPr>
              <a:solidFill>
                <a:srgbClr val="3D85C6"/>
              </a:solidFill>
              <a:latin typeface="Nunito"/>
              <a:ea typeface="Nunito"/>
              <a:cs typeface="Nunito"/>
              <a:sym typeface="Nunito"/>
            </a:endParaRPr>
          </a:p>
        </p:txBody>
      </p:sp>
      <p:pic>
        <p:nvPicPr>
          <p:cNvPr id="155" name="Google Shape;155;p24"/>
          <p:cNvPicPr preferRelativeResize="0"/>
          <p:nvPr/>
        </p:nvPicPr>
        <p:blipFill>
          <a:blip r:embed="rId3">
            <a:alphaModFix/>
          </a:blip>
          <a:stretch>
            <a:fillRect/>
          </a:stretch>
        </p:blipFill>
        <p:spPr>
          <a:xfrm rot="-10473478">
            <a:off x="7676226" y="2760846"/>
            <a:ext cx="1994049" cy="2876327"/>
          </a:xfrm>
          <a:prstGeom prst="rect">
            <a:avLst/>
          </a:prstGeom>
          <a:noFill/>
          <a:ln>
            <a:noFill/>
          </a:ln>
        </p:spPr>
      </p:pic>
      <p:pic>
        <p:nvPicPr>
          <p:cNvPr id="156" name="Google Shape;156;p24"/>
          <p:cNvPicPr preferRelativeResize="0"/>
          <p:nvPr/>
        </p:nvPicPr>
        <p:blipFill rotWithShape="1">
          <a:blip r:embed="rId4">
            <a:alphaModFix/>
          </a:blip>
          <a:srcRect b="0" l="0" r="1719" t="0"/>
          <a:stretch/>
        </p:blipFill>
        <p:spPr>
          <a:xfrm>
            <a:off x="1849675" y="1369625"/>
            <a:ext cx="5350999" cy="33811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4437150" y="1603250"/>
            <a:ext cx="3273300" cy="393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419" sz="1300">
                <a:solidFill>
                  <a:srgbClr val="000000"/>
                </a:solidFill>
                <a:latin typeface="Nunito"/>
                <a:ea typeface="Nunito"/>
                <a:cs typeface="Nunito"/>
                <a:sym typeface="Nunito"/>
              </a:rPr>
              <a:t>Line parallel with membrane, 1 mm away</a:t>
            </a:r>
            <a:endParaRPr sz="1300">
              <a:solidFill>
                <a:srgbClr val="000000"/>
              </a:solidFill>
              <a:latin typeface="Nunito"/>
              <a:ea typeface="Nunito"/>
              <a:cs typeface="Nunito"/>
              <a:sym typeface="Nunito"/>
            </a:endParaRPr>
          </a:p>
        </p:txBody>
      </p:sp>
      <p:pic>
        <p:nvPicPr>
          <p:cNvPr id="162" name="Google Shape;162;p25"/>
          <p:cNvPicPr preferRelativeResize="0"/>
          <p:nvPr/>
        </p:nvPicPr>
        <p:blipFill>
          <a:blip r:embed="rId3">
            <a:alphaModFix/>
          </a:blip>
          <a:stretch>
            <a:fillRect/>
          </a:stretch>
        </p:blipFill>
        <p:spPr>
          <a:xfrm>
            <a:off x="4501650" y="2035650"/>
            <a:ext cx="3754600" cy="2815950"/>
          </a:xfrm>
          <a:prstGeom prst="rect">
            <a:avLst/>
          </a:prstGeom>
          <a:noFill/>
          <a:ln cap="flat" cmpd="sng" w="9525">
            <a:solidFill>
              <a:schemeClr val="dk2"/>
            </a:solidFill>
            <a:prstDash val="solid"/>
            <a:round/>
            <a:headEnd len="sm" w="sm" type="none"/>
            <a:tailEnd len="sm" w="sm" type="none"/>
          </a:ln>
        </p:spPr>
      </p:pic>
      <p:pic>
        <p:nvPicPr>
          <p:cNvPr id="163" name="Google Shape;163;p25"/>
          <p:cNvPicPr preferRelativeResize="0"/>
          <p:nvPr/>
        </p:nvPicPr>
        <p:blipFill>
          <a:blip r:embed="rId4">
            <a:alphaModFix/>
          </a:blip>
          <a:stretch>
            <a:fillRect/>
          </a:stretch>
        </p:blipFill>
        <p:spPr>
          <a:xfrm>
            <a:off x="353225" y="2035650"/>
            <a:ext cx="3754600" cy="2815950"/>
          </a:xfrm>
          <a:prstGeom prst="rect">
            <a:avLst/>
          </a:prstGeom>
          <a:noFill/>
          <a:ln cap="flat" cmpd="sng" w="9525">
            <a:solidFill>
              <a:schemeClr val="dk2"/>
            </a:solidFill>
            <a:prstDash val="solid"/>
            <a:round/>
            <a:headEnd len="sm" w="sm" type="none"/>
            <a:tailEnd len="sm" w="sm" type="none"/>
          </a:ln>
        </p:spPr>
      </p:pic>
      <p:sp>
        <p:nvSpPr>
          <p:cNvPr id="164" name="Google Shape;164;p25"/>
          <p:cNvSpPr txBox="1"/>
          <p:nvPr>
            <p:ph type="title"/>
          </p:nvPr>
        </p:nvSpPr>
        <p:spPr>
          <a:xfrm>
            <a:off x="311700" y="354625"/>
            <a:ext cx="50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Extracellular Potentials, an Outside View</a:t>
            </a:r>
            <a:endParaRPr>
              <a:solidFill>
                <a:srgbClr val="1C4587"/>
              </a:solidFill>
              <a:latin typeface="Nunito"/>
              <a:ea typeface="Nunito"/>
              <a:cs typeface="Nunito"/>
              <a:sym typeface="Nunito"/>
            </a:endParaRPr>
          </a:p>
        </p:txBody>
      </p:sp>
      <p:sp>
        <p:nvSpPr>
          <p:cNvPr id="165" name="Google Shape;165;p25"/>
          <p:cNvSpPr txBox="1"/>
          <p:nvPr>
            <p:ph idx="1" type="body"/>
          </p:nvPr>
        </p:nvSpPr>
        <p:spPr>
          <a:xfrm>
            <a:off x="311700" y="1289075"/>
            <a:ext cx="6700200" cy="5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rgbClr val="3D85C6"/>
                </a:solidFill>
                <a:latin typeface="Nunito"/>
                <a:ea typeface="Nunito"/>
                <a:cs typeface="Nunito"/>
                <a:sym typeface="Nunito"/>
              </a:rPr>
              <a:t>Temporal </a:t>
            </a:r>
            <a:r>
              <a:rPr lang="es-419">
                <a:solidFill>
                  <a:srgbClr val="3D85C6"/>
                </a:solidFill>
                <a:latin typeface="Nunito"/>
                <a:ea typeface="Nunito"/>
                <a:cs typeface="Nunito"/>
                <a:sym typeface="Nunito"/>
              </a:rPr>
              <a:t>Profile                                          Space Profile</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166" name="Google Shape;166;p25"/>
          <p:cNvPicPr preferRelativeResize="0"/>
          <p:nvPr/>
        </p:nvPicPr>
        <p:blipFill>
          <a:blip r:embed="rId5">
            <a:alphaModFix/>
          </a:blip>
          <a:stretch>
            <a:fillRect/>
          </a:stretch>
        </p:blipFill>
        <p:spPr>
          <a:xfrm rot="-10473478">
            <a:off x="7676226" y="2760846"/>
            <a:ext cx="1994049" cy="28763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6"/>
          <p:cNvPicPr preferRelativeResize="0"/>
          <p:nvPr/>
        </p:nvPicPr>
        <p:blipFill>
          <a:blip r:embed="rId3">
            <a:alphaModFix/>
          </a:blip>
          <a:stretch>
            <a:fillRect/>
          </a:stretch>
        </p:blipFill>
        <p:spPr>
          <a:xfrm>
            <a:off x="2433875" y="1500137"/>
            <a:ext cx="4276250" cy="3207187"/>
          </a:xfrm>
          <a:prstGeom prst="rect">
            <a:avLst/>
          </a:prstGeom>
          <a:noFill/>
          <a:ln cap="flat" cmpd="sng" w="9525">
            <a:solidFill>
              <a:schemeClr val="dk2"/>
            </a:solidFill>
            <a:prstDash val="solid"/>
            <a:round/>
            <a:headEnd len="sm" w="sm" type="none"/>
            <a:tailEnd len="sm" w="sm" type="none"/>
          </a:ln>
        </p:spPr>
      </p:pic>
      <p:sp>
        <p:nvSpPr>
          <p:cNvPr id="172" name="Google Shape;172;p26"/>
          <p:cNvSpPr txBox="1"/>
          <p:nvPr>
            <p:ph type="title"/>
          </p:nvPr>
        </p:nvSpPr>
        <p:spPr>
          <a:xfrm>
            <a:off x="311700" y="354625"/>
            <a:ext cx="874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The Lumped Monopole Distribution, a Powerful Tool</a:t>
            </a:r>
            <a:endParaRPr>
              <a:solidFill>
                <a:srgbClr val="1C4587"/>
              </a:solidFill>
              <a:latin typeface="Nunito"/>
              <a:ea typeface="Nunito"/>
              <a:cs typeface="Nunito"/>
              <a:sym typeface="Nunito"/>
            </a:endParaRPr>
          </a:p>
        </p:txBody>
      </p:sp>
      <p:sp>
        <p:nvSpPr>
          <p:cNvPr id="173" name="Google Shape;173;p26"/>
          <p:cNvSpPr txBox="1"/>
          <p:nvPr>
            <p:ph idx="1" type="body"/>
          </p:nvPr>
        </p:nvSpPr>
        <p:spPr>
          <a:xfrm>
            <a:off x="371975" y="927325"/>
            <a:ext cx="402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Importance and Interpretation</a:t>
            </a:r>
            <a:endParaRPr>
              <a:solidFill>
                <a:srgbClr val="3D85C6"/>
              </a:solidFill>
              <a:latin typeface="Nunito"/>
              <a:ea typeface="Nunito"/>
              <a:cs typeface="Nunito"/>
              <a:sym typeface="Nunito"/>
            </a:endParaRPr>
          </a:p>
        </p:txBody>
      </p:sp>
      <p:pic>
        <p:nvPicPr>
          <p:cNvPr id="174" name="Google Shape;174;p26"/>
          <p:cNvPicPr preferRelativeResize="0"/>
          <p:nvPr/>
        </p:nvPicPr>
        <p:blipFill>
          <a:blip r:embed="rId4">
            <a:alphaModFix/>
          </a:blip>
          <a:stretch>
            <a:fillRect/>
          </a:stretch>
        </p:blipFill>
        <p:spPr>
          <a:xfrm rot="-10473478">
            <a:off x="7676226" y="2760846"/>
            <a:ext cx="1994049" cy="2876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354625"/>
            <a:ext cx="50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Extracellular Potentials, an Outside View</a:t>
            </a:r>
            <a:endParaRPr>
              <a:solidFill>
                <a:srgbClr val="1C4587"/>
              </a:solidFill>
              <a:latin typeface="Nunito"/>
              <a:ea typeface="Nunito"/>
              <a:cs typeface="Nunito"/>
              <a:sym typeface="Nunito"/>
            </a:endParaRPr>
          </a:p>
        </p:txBody>
      </p:sp>
      <p:sp>
        <p:nvSpPr>
          <p:cNvPr id="180" name="Google Shape;180;p27"/>
          <p:cNvSpPr txBox="1"/>
          <p:nvPr>
            <p:ph idx="1" type="body"/>
          </p:nvPr>
        </p:nvSpPr>
        <p:spPr>
          <a:xfrm>
            <a:off x="311700" y="1410000"/>
            <a:ext cx="3003300" cy="3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Spatio-Temporal  Profile</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181" name="Google Shape;181;p27"/>
          <p:cNvPicPr preferRelativeResize="0"/>
          <p:nvPr/>
        </p:nvPicPr>
        <p:blipFill>
          <a:blip r:embed="rId4">
            <a:alphaModFix/>
          </a:blip>
          <a:stretch>
            <a:fillRect/>
          </a:stretch>
        </p:blipFill>
        <p:spPr>
          <a:xfrm rot="-10473478">
            <a:off x="7676226" y="2760846"/>
            <a:ext cx="1994049" cy="2876327"/>
          </a:xfrm>
          <a:prstGeom prst="rect">
            <a:avLst/>
          </a:prstGeom>
          <a:noFill/>
          <a:ln>
            <a:noFill/>
          </a:ln>
        </p:spPr>
      </p:pic>
      <p:pic>
        <p:nvPicPr>
          <p:cNvPr id="182" name="Google Shape;182;p27"/>
          <p:cNvPicPr preferRelativeResize="0"/>
          <p:nvPr/>
        </p:nvPicPr>
        <p:blipFill>
          <a:blip r:embed="rId5">
            <a:alphaModFix/>
          </a:blip>
          <a:stretch>
            <a:fillRect/>
          </a:stretch>
        </p:blipFill>
        <p:spPr>
          <a:xfrm>
            <a:off x="3488350" y="1033775"/>
            <a:ext cx="5261451" cy="394608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000000"/>
                </a:solidFill>
              </a:rPr>
              <a:t>black - V</a:t>
            </a:r>
            <a:r>
              <a:rPr baseline="-25000" lang="es-419">
                <a:solidFill>
                  <a:srgbClr val="000000"/>
                </a:solidFill>
              </a:rPr>
              <a:t>m</a:t>
            </a:r>
            <a:endParaRPr baseline="-25000">
              <a:solidFill>
                <a:srgbClr val="000000"/>
              </a:solidFill>
            </a:endParaRPr>
          </a:p>
          <a:p>
            <a:pPr indent="0" lvl="0" marL="0" rtl="0" algn="l">
              <a:spcBef>
                <a:spcPts val="1600"/>
              </a:spcBef>
              <a:spcAft>
                <a:spcPts val="0"/>
              </a:spcAft>
              <a:buNone/>
            </a:pPr>
            <a:r>
              <a:rPr lang="es-419">
                <a:solidFill>
                  <a:srgbClr val="38761D"/>
                </a:solidFill>
              </a:rPr>
              <a:t>green - i</a:t>
            </a:r>
            <a:r>
              <a:rPr baseline="-25000" lang="es-419">
                <a:solidFill>
                  <a:srgbClr val="38761D"/>
                </a:solidFill>
              </a:rPr>
              <a:t>m</a:t>
            </a:r>
            <a:endParaRPr baseline="-25000">
              <a:solidFill>
                <a:srgbClr val="38761D"/>
              </a:solidFill>
            </a:endParaRPr>
          </a:p>
          <a:p>
            <a:pPr indent="0" lvl="0" marL="0" rtl="0" algn="l">
              <a:spcBef>
                <a:spcPts val="1600"/>
              </a:spcBef>
              <a:spcAft>
                <a:spcPts val="0"/>
              </a:spcAft>
              <a:buNone/>
            </a:pPr>
            <a:r>
              <a:rPr lang="es-419">
                <a:solidFill>
                  <a:srgbClr val="FF9900"/>
                </a:solidFill>
              </a:rPr>
              <a:t>orange - Φ</a:t>
            </a:r>
            <a:r>
              <a:rPr baseline="-25000" lang="es-419">
                <a:solidFill>
                  <a:srgbClr val="FF9900"/>
                </a:solidFill>
              </a:rPr>
              <a:t>e</a:t>
            </a:r>
            <a:endParaRPr>
              <a:solidFill>
                <a:srgbClr val="FF9900"/>
              </a:solidFill>
            </a:endParaRPr>
          </a:p>
          <a:p>
            <a:pPr indent="0" lvl="0" marL="0" rtl="0" algn="l">
              <a:spcBef>
                <a:spcPts val="1600"/>
              </a:spcBef>
              <a:spcAft>
                <a:spcPts val="0"/>
              </a:spcAft>
              <a:buNone/>
            </a:pPr>
            <a:r>
              <a:rPr lang="es-419">
                <a:solidFill>
                  <a:srgbClr val="FF0000"/>
                </a:solidFill>
              </a:rPr>
              <a:t>red - sources</a:t>
            </a:r>
            <a:endParaRPr>
              <a:solidFill>
                <a:srgbClr val="FF0000"/>
              </a:solidFill>
            </a:endParaRPr>
          </a:p>
          <a:p>
            <a:pPr indent="0" lvl="0" marL="0" rtl="0" algn="l">
              <a:spcBef>
                <a:spcPts val="1600"/>
              </a:spcBef>
              <a:spcAft>
                <a:spcPts val="1600"/>
              </a:spcAft>
              <a:buNone/>
            </a:pPr>
            <a:r>
              <a:rPr lang="es-419">
                <a:solidFill>
                  <a:srgbClr val="0000FF"/>
                </a:solidFill>
              </a:rPr>
              <a:t>blue - sink</a:t>
            </a:r>
            <a:endParaRPr>
              <a:solidFill>
                <a:srgbClr val="0000FF"/>
              </a:solidFill>
            </a:endParaRPr>
          </a:p>
        </p:txBody>
      </p:sp>
      <p:sp>
        <p:nvSpPr>
          <p:cNvPr id="188" name="Google Shape;188;p28"/>
          <p:cNvSpPr txBox="1"/>
          <p:nvPr>
            <p:ph type="title"/>
          </p:nvPr>
        </p:nvSpPr>
        <p:spPr>
          <a:xfrm>
            <a:off x="311700" y="260950"/>
            <a:ext cx="73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Extracellular Potentials, an Outside View</a:t>
            </a:r>
            <a:endParaRPr>
              <a:solidFill>
                <a:srgbClr val="1C4587"/>
              </a:solidFill>
              <a:latin typeface="Nunito"/>
              <a:ea typeface="Nunito"/>
              <a:cs typeface="Nunito"/>
              <a:sym typeface="Nunito"/>
            </a:endParaRPr>
          </a:p>
        </p:txBody>
      </p:sp>
      <p:pic>
        <p:nvPicPr>
          <p:cNvPr id="189" name="Google Shape;189;p28"/>
          <p:cNvPicPr preferRelativeResize="0"/>
          <p:nvPr/>
        </p:nvPicPr>
        <p:blipFill>
          <a:blip r:embed="rId3">
            <a:alphaModFix/>
          </a:blip>
          <a:stretch>
            <a:fillRect/>
          </a:stretch>
        </p:blipFill>
        <p:spPr>
          <a:xfrm>
            <a:off x="2325200" y="974325"/>
            <a:ext cx="6507100" cy="3594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9"/>
          <p:cNvPicPr preferRelativeResize="0"/>
          <p:nvPr/>
        </p:nvPicPr>
        <p:blipFill>
          <a:blip r:embed="rId3">
            <a:alphaModFix/>
          </a:blip>
          <a:stretch>
            <a:fillRect/>
          </a:stretch>
        </p:blipFill>
        <p:spPr>
          <a:xfrm rot="-10473480">
            <a:off x="7916988" y="3145981"/>
            <a:ext cx="1734996" cy="2502637"/>
          </a:xfrm>
          <a:prstGeom prst="rect">
            <a:avLst/>
          </a:prstGeom>
          <a:noFill/>
          <a:ln>
            <a:noFill/>
          </a:ln>
        </p:spPr>
      </p:pic>
      <p:pic>
        <p:nvPicPr>
          <p:cNvPr id="195" name="Google Shape;195;p29"/>
          <p:cNvPicPr preferRelativeResize="0"/>
          <p:nvPr/>
        </p:nvPicPr>
        <p:blipFill>
          <a:blip r:embed="rId4">
            <a:alphaModFix/>
          </a:blip>
          <a:stretch>
            <a:fillRect/>
          </a:stretch>
        </p:blipFill>
        <p:spPr>
          <a:xfrm>
            <a:off x="6258600" y="1567900"/>
            <a:ext cx="2773175" cy="1695474"/>
          </a:xfrm>
          <a:prstGeom prst="rect">
            <a:avLst/>
          </a:prstGeom>
          <a:noFill/>
          <a:ln>
            <a:noFill/>
          </a:ln>
        </p:spPr>
      </p:pic>
      <p:sp>
        <p:nvSpPr>
          <p:cNvPr id="196" name="Google Shape;196;p29"/>
          <p:cNvSpPr txBox="1"/>
          <p:nvPr>
            <p:ph type="title"/>
          </p:nvPr>
        </p:nvSpPr>
        <p:spPr>
          <a:xfrm>
            <a:off x="311700" y="428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Summary</a:t>
            </a:r>
            <a:endParaRPr>
              <a:solidFill>
                <a:srgbClr val="1C4587"/>
              </a:solidFill>
              <a:latin typeface="Nunito"/>
              <a:ea typeface="Nunito"/>
              <a:cs typeface="Nunito"/>
              <a:sym typeface="Nunito"/>
            </a:endParaRPr>
          </a:p>
        </p:txBody>
      </p:sp>
      <p:sp>
        <p:nvSpPr>
          <p:cNvPr id="197" name="Google Shape;197;p29"/>
          <p:cNvSpPr txBox="1"/>
          <p:nvPr>
            <p:ph idx="1" type="body"/>
          </p:nvPr>
        </p:nvSpPr>
        <p:spPr>
          <a:xfrm>
            <a:off x="371975" y="1001750"/>
            <a:ext cx="5514900" cy="23436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Many neurons have complex geometries and can be quite large (added difficulty; dendrites </a:t>
            </a:r>
            <a:r>
              <a:rPr lang="es-419" sz="1300">
                <a:solidFill>
                  <a:srgbClr val="000000"/>
                </a:solidFill>
                <a:latin typeface="Nunito"/>
                <a:ea typeface="Nunito"/>
                <a:cs typeface="Nunito"/>
                <a:sym typeface="Nunito"/>
              </a:rPr>
              <a:t>of</a:t>
            </a:r>
            <a:r>
              <a:rPr lang="es-419" sz="1300">
                <a:solidFill>
                  <a:srgbClr val="000000"/>
                </a:solidFill>
                <a:latin typeface="Nunito"/>
                <a:ea typeface="Nunito"/>
                <a:cs typeface="Nunito"/>
                <a:sym typeface="Nunito"/>
              </a:rPr>
              <a:t> cerebellar Purkinje cells, myriad of motor </a:t>
            </a:r>
            <a:r>
              <a:rPr lang="es-419" sz="1300">
                <a:solidFill>
                  <a:srgbClr val="000000"/>
                </a:solidFill>
                <a:latin typeface="Nunito"/>
                <a:ea typeface="Nunito"/>
                <a:cs typeface="Nunito"/>
                <a:sym typeface="Nunito"/>
              </a:rPr>
              <a:t>neurons</a:t>
            </a:r>
            <a:r>
              <a:rPr lang="es-419" sz="1300">
                <a:solidFill>
                  <a:srgbClr val="000000"/>
                </a:solidFill>
                <a:latin typeface="Nunito"/>
                <a:ea typeface="Nunito"/>
                <a:cs typeface="Nunito"/>
                <a:sym typeface="Nunito"/>
              </a:rPr>
              <a:t>)</a:t>
            </a:r>
            <a:r>
              <a:rPr lang="es-419" sz="1300">
                <a:solidFill>
                  <a:srgbClr val="000000"/>
                </a:solidFill>
                <a:latin typeface="Nunito"/>
                <a:ea typeface="Nunito"/>
                <a:cs typeface="Nunito"/>
                <a:sym typeface="Nunito"/>
              </a:rPr>
              <a:t>.</a:t>
            </a:r>
            <a:endParaRPr sz="1300">
              <a:solidFill>
                <a:srgbClr val="000000"/>
              </a:solidFill>
              <a:latin typeface="Nunito"/>
              <a:ea typeface="Nunito"/>
              <a:cs typeface="Nunito"/>
              <a:sym typeface="Nunito"/>
            </a:endParaRPr>
          </a:p>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For </a:t>
            </a:r>
            <a:r>
              <a:rPr lang="es-419" sz="1300">
                <a:solidFill>
                  <a:srgbClr val="000000"/>
                </a:solidFill>
                <a:latin typeface="Nunito"/>
                <a:ea typeface="Nunito"/>
                <a:cs typeface="Nunito"/>
                <a:sym typeface="Nunito"/>
              </a:rPr>
              <a:t>distal</a:t>
            </a:r>
            <a:r>
              <a:rPr lang="es-419" sz="1300">
                <a:solidFill>
                  <a:srgbClr val="000000"/>
                </a:solidFill>
                <a:latin typeface="Nunito"/>
                <a:ea typeface="Nunito"/>
                <a:cs typeface="Nunito"/>
                <a:sym typeface="Nunito"/>
              </a:rPr>
              <a:t> synaptic inputs a qualitative approach is difficult to formulate due to their size and </a:t>
            </a:r>
            <a:r>
              <a:rPr lang="es-419" sz="1300">
                <a:solidFill>
                  <a:srgbClr val="000000"/>
                </a:solidFill>
                <a:latin typeface="Nunito"/>
                <a:ea typeface="Nunito"/>
                <a:cs typeface="Nunito"/>
                <a:sym typeface="Nunito"/>
              </a:rPr>
              <a:t>complexity.</a:t>
            </a:r>
            <a:endParaRPr sz="1300">
              <a:solidFill>
                <a:srgbClr val="000000"/>
              </a:solidFill>
              <a:latin typeface="Nunito"/>
              <a:ea typeface="Nunito"/>
              <a:cs typeface="Nunito"/>
              <a:sym typeface="Nunito"/>
            </a:endParaRPr>
          </a:p>
        </p:txBody>
      </p:sp>
      <p:pic>
        <p:nvPicPr>
          <p:cNvPr id="198" name="Google Shape;198;p29"/>
          <p:cNvPicPr preferRelativeResize="0"/>
          <p:nvPr/>
        </p:nvPicPr>
        <p:blipFill>
          <a:blip r:embed="rId5">
            <a:alphaModFix/>
          </a:blip>
          <a:stretch>
            <a:fillRect/>
          </a:stretch>
        </p:blipFill>
        <p:spPr>
          <a:xfrm>
            <a:off x="4215600" y="2116325"/>
            <a:ext cx="2043000" cy="2883175"/>
          </a:xfrm>
          <a:prstGeom prst="rect">
            <a:avLst/>
          </a:prstGeom>
          <a:noFill/>
          <a:ln>
            <a:noFill/>
          </a:ln>
        </p:spPr>
      </p:pic>
      <p:pic>
        <p:nvPicPr>
          <p:cNvPr id="199" name="Google Shape;199;p29"/>
          <p:cNvPicPr preferRelativeResize="0"/>
          <p:nvPr/>
        </p:nvPicPr>
        <p:blipFill rotWithShape="1">
          <a:blip r:embed="rId6">
            <a:alphaModFix/>
          </a:blip>
          <a:srcRect b="0" l="0" r="40069" t="0"/>
          <a:stretch/>
        </p:blipFill>
        <p:spPr>
          <a:xfrm rot="-914266">
            <a:off x="4880659" y="2810320"/>
            <a:ext cx="511723" cy="426941"/>
          </a:xfrm>
          <a:prstGeom prst="rect">
            <a:avLst/>
          </a:prstGeom>
          <a:noFill/>
          <a:ln>
            <a:noFill/>
          </a:ln>
        </p:spPr>
      </p:pic>
      <p:pic>
        <p:nvPicPr>
          <p:cNvPr id="200" name="Google Shape;200;p29"/>
          <p:cNvPicPr preferRelativeResize="0"/>
          <p:nvPr/>
        </p:nvPicPr>
        <p:blipFill>
          <a:blip r:embed="rId7">
            <a:alphaModFix/>
          </a:blip>
          <a:stretch>
            <a:fillRect/>
          </a:stretch>
        </p:blipFill>
        <p:spPr>
          <a:xfrm rot="1057567">
            <a:off x="4334500" y="2473500"/>
            <a:ext cx="475000" cy="47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28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Closing Thoughts</a:t>
            </a:r>
            <a:endParaRPr>
              <a:solidFill>
                <a:srgbClr val="1C4587"/>
              </a:solidFill>
              <a:latin typeface="Nunito"/>
              <a:ea typeface="Nunito"/>
              <a:cs typeface="Nunito"/>
              <a:sym typeface="Nunito"/>
            </a:endParaRPr>
          </a:p>
        </p:txBody>
      </p:sp>
      <p:pic>
        <p:nvPicPr>
          <p:cNvPr id="206" name="Google Shape;206;p30"/>
          <p:cNvPicPr preferRelativeResize="0"/>
          <p:nvPr/>
        </p:nvPicPr>
        <p:blipFill>
          <a:blip r:embed="rId3">
            <a:alphaModFix/>
          </a:blip>
          <a:stretch>
            <a:fillRect/>
          </a:stretch>
        </p:blipFill>
        <p:spPr>
          <a:xfrm rot="-10473478">
            <a:off x="7676226" y="2760846"/>
            <a:ext cx="1994049" cy="2876327"/>
          </a:xfrm>
          <a:prstGeom prst="rect">
            <a:avLst/>
          </a:prstGeom>
          <a:noFill/>
          <a:ln>
            <a:noFill/>
          </a:ln>
        </p:spPr>
      </p:pic>
      <p:sp>
        <p:nvSpPr>
          <p:cNvPr id="207" name="Google Shape;207;p30"/>
          <p:cNvSpPr txBox="1"/>
          <p:nvPr>
            <p:ph idx="1" type="body"/>
          </p:nvPr>
        </p:nvSpPr>
        <p:spPr>
          <a:xfrm>
            <a:off x="371975" y="1001750"/>
            <a:ext cx="5514900" cy="23436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Cable theory assumes that neurons only interact significantly at specific locations.</a:t>
            </a:r>
            <a:endParaRPr sz="1300">
              <a:solidFill>
                <a:srgbClr val="000000"/>
              </a:solidFill>
              <a:latin typeface="Nunito"/>
              <a:ea typeface="Nunito"/>
              <a:cs typeface="Nunito"/>
              <a:sym typeface="Nunito"/>
            </a:endParaRPr>
          </a:p>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Spikes in one neuron could cause a depolarization of several mV in a dendrite or axon passing by its initial segment. </a:t>
            </a:r>
            <a:endParaRPr sz="1300">
              <a:solidFill>
                <a:srgbClr val="000000"/>
              </a:solidFill>
              <a:latin typeface="Nunito"/>
              <a:ea typeface="Nunito"/>
              <a:cs typeface="Nunito"/>
              <a:sym typeface="Nunito"/>
            </a:endParaRPr>
          </a:p>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Such interactions could play a role in controlling action potential failure at branch points [1].</a:t>
            </a:r>
            <a:endParaRPr sz="1300">
              <a:solidFill>
                <a:srgbClr val="000000"/>
              </a:solidFill>
              <a:latin typeface="Nunito"/>
              <a:ea typeface="Nunito"/>
              <a:cs typeface="Nunito"/>
              <a:sym typeface="Nunito"/>
            </a:endParaRPr>
          </a:p>
          <a:p>
            <a:pPr indent="-311150" lvl="0" marL="457200" rtl="0" algn="just">
              <a:spcBef>
                <a:spcPts val="0"/>
              </a:spcBef>
              <a:spcAft>
                <a:spcPts val="0"/>
              </a:spcAft>
              <a:buClr>
                <a:srgbClr val="000000"/>
              </a:buClr>
              <a:buSzPts val="1300"/>
              <a:buFont typeface="Nunito"/>
              <a:buChar char="●"/>
            </a:pPr>
            <a:r>
              <a:rPr lang="es-419" sz="1300">
                <a:solidFill>
                  <a:srgbClr val="000000"/>
                </a:solidFill>
                <a:latin typeface="Nunito"/>
                <a:ea typeface="Nunito"/>
                <a:cs typeface="Nunito"/>
                <a:sym typeface="Nunito"/>
              </a:rPr>
              <a:t>We still need better qualitative methods for evaluating transmission of action potentials.</a:t>
            </a:r>
            <a:endParaRPr sz="1300">
              <a:solidFill>
                <a:srgbClr val="000000"/>
              </a:solidFill>
              <a:latin typeface="Nunito"/>
              <a:ea typeface="Nunito"/>
              <a:cs typeface="Nunito"/>
              <a:sym typeface="Nunito"/>
            </a:endParaRPr>
          </a:p>
        </p:txBody>
      </p:sp>
      <p:pic>
        <p:nvPicPr>
          <p:cNvPr id="208" name="Google Shape;208;p30"/>
          <p:cNvPicPr preferRelativeResize="0"/>
          <p:nvPr/>
        </p:nvPicPr>
        <p:blipFill rotWithShape="1">
          <a:blip r:embed="rId4">
            <a:alphaModFix/>
          </a:blip>
          <a:srcRect b="45340" l="0" r="0" t="0"/>
          <a:stretch/>
        </p:blipFill>
        <p:spPr>
          <a:xfrm>
            <a:off x="4391775" y="2804475"/>
            <a:ext cx="2952325" cy="962700"/>
          </a:xfrm>
          <a:prstGeom prst="rect">
            <a:avLst/>
          </a:prstGeom>
          <a:noFill/>
          <a:ln>
            <a:noFill/>
          </a:ln>
        </p:spPr>
      </p:pic>
      <p:pic>
        <p:nvPicPr>
          <p:cNvPr id="209" name="Google Shape;209;p30"/>
          <p:cNvPicPr preferRelativeResize="0"/>
          <p:nvPr/>
        </p:nvPicPr>
        <p:blipFill>
          <a:blip r:embed="rId5">
            <a:alphaModFix/>
          </a:blip>
          <a:stretch>
            <a:fillRect/>
          </a:stretch>
        </p:blipFill>
        <p:spPr>
          <a:xfrm rot="-1813186">
            <a:off x="4585860" y="3259787"/>
            <a:ext cx="1202983" cy="1096052"/>
          </a:xfrm>
          <a:prstGeom prst="rect">
            <a:avLst/>
          </a:prstGeom>
          <a:noFill/>
          <a:ln>
            <a:noFill/>
          </a:ln>
        </p:spPr>
      </p:pic>
      <p:pic>
        <p:nvPicPr>
          <p:cNvPr id="210" name="Google Shape;210;p30"/>
          <p:cNvPicPr preferRelativeResize="0"/>
          <p:nvPr/>
        </p:nvPicPr>
        <p:blipFill>
          <a:blip r:embed="rId5">
            <a:alphaModFix/>
          </a:blip>
          <a:stretch>
            <a:fillRect/>
          </a:stretch>
        </p:blipFill>
        <p:spPr>
          <a:xfrm rot="-1813186">
            <a:off x="5150160" y="3321787"/>
            <a:ext cx="1202983" cy="1096052"/>
          </a:xfrm>
          <a:prstGeom prst="rect">
            <a:avLst/>
          </a:prstGeom>
          <a:noFill/>
          <a:ln>
            <a:noFill/>
          </a:ln>
        </p:spPr>
      </p:pic>
      <p:pic>
        <p:nvPicPr>
          <p:cNvPr id="211" name="Google Shape;211;p30"/>
          <p:cNvPicPr preferRelativeResize="0"/>
          <p:nvPr/>
        </p:nvPicPr>
        <p:blipFill>
          <a:blip r:embed="rId5">
            <a:alphaModFix/>
          </a:blip>
          <a:stretch>
            <a:fillRect/>
          </a:stretch>
        </p:blipFill>
        <p:spPr>
          <a:xfrm rot="-1813186">
            <a:off x="5824935" y="3321787"/>
            <a:ext cx="1202983" cy="1096052"/>
          </a:xfrm>
          <a:prstGeom prst="rect">
            <a:avLst/>
          </a:prstGeom>
          <a:noFill/>
          <a:ln>
            <a:noFill/>
          </a:ln>
        </p:spPr>
      </p:pic>
      <p:pic>
        <p:nvPicPr>
          <p:cNvPr id="212" name="Google Shape;212;p30"/>
          <p:cNvPicPr preferRelativeResize="0"/>
          <p:nvPr/>
        </p:nvPicPr>
        <p:blipFill rotWithShape="1">
          <a:blip r:embed="rId6">
            <a:alphaModFix/>
          </a:blip>
          <a:srcRect b="0" l="0" r="0" t="55229"/>
          <a:stretch/>
        </p:blipFill>
        <p:spPr>
          <a:xfrm>
            <a:off x="4391775" y="4066726"/>
            <a:ext cx="2952325" cy="788550"/>
          </a:xfrm>
          <a:prstGeom prst="rect">
            <a:avLst/>
          </a:prstGeom>
          <a:noFill/>
          <a:ln>
            <a:noFill/>
          </a:ln>
        </p:spPr>
      </p:pic>
      <p:pic>
        <p:nvPicPr>
          <p:cNvPr id="213" name="Google Shape;213;p30"/>
          <p:cNvPicPr preferRelativeResize="0"/>
          <p:nvPr/>
        </p:nvPicPr>
        <p:blipFill rotWithShape="1">
          <a:blip r:embed="rId7">
            <a:alphaModFix/>
          </a:blip>
          <a:srcRect b="57924" l="0" r="0" t="19663"/>
          <a:stretch/>
        </p:blipFill>
        <p:spPr>
          <a:xfrm rot="777930">
            <a:off x="5245650" y="2913300"/>
            <a:ext cx="1524000" cy="34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54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References</a:t>
            </a:r>
            <a:endParaRPr>
              <a:solidFill>
                <a:srgbClr val="1C4587"/>
              </a:solidFill>
              <a:latin typeface="Nunito"/>
              <a:ea typeface="Nunito"/>
              <a:cs typeface="Nunito"/>
              <a:sym typeface="Nunito"/>
            </a:endParaRPr>
          </a:p>
        </p:txBody>
      </p:sp>
      <p:pic>
        <p:nvPicPr>
          <p:cNvPr id="219" name="Google Shape;219;p31"/>
          <p:cNvPicPr preferRelativeResize="0"/>
          <p:nvPr/>
        </p:nvPicPr>
        <p:blipFill>
          <a:blip r:embed="rId3">
            <a:alphaModFix/>
          </a:blip>
          <a:stretch>
            <a:fillRect/>
          </a:stretch>
        </p:blipFill>
        <p:spPr>
          <a:xfrm rot="-10473478">
            <a:off x="7676226" y="2760846"/>
            <a:ext cx="1994049" cy="2876327"/>
          </a:xfrm>
          <a:prstGeom prst="rect">
            <a:avLst/>
          </a:prstGeom>
          <a:noFill/>
          <a:ln>
            <a:noFill/>
          </a:ln>
        </p:spPr>
      </p:pic>
      <p:sp>
        <p:nvSpPr>
          <p:cNvPr id="220" name="Google Shape;220;p31"/>
          <p:cNvSpPr txBox="1"/>
          <p:nvPr>
            <p:ph idx="1" type="body"/>
          </p:nvPr>
        </p:nvSpPr>
        <p:spPr>
          <a:xfrm>
            <a:off x="505200" y="1473975"/>
            <a:ext cx="6903600" cy="23313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4A86E8"/>
              </a:buClr>
              <a:buSzPts val="1200"/>
              <a:buAutoNum type="arabicPeriod"/>
            </a:pPr>
            <a:r>
              <a:rPr lang="es-419" sz="1200">
                <a:solidFill>
                  <a:srgbClr val="4A86E8"/>
                </a:solidFill>
                <a:highlight>
                  <a:srgbClr val="FFFFFF"/>
                </a:highlight>
              </a:rPr>
              <a:t>Holt, Gary R. (1998) </a:t>
            </a:r>
            <a:r>
              <a:rPr i="1" lang="es-419" sz="1200">
                <a:solidFill>
                  <a:srgbClr val="4A86E8"/>
                </a:solidFill>
                <a:highlight>
                  <a:srgbClr val="FFFFFF"/>
                </a:highlight>
              </a:rPr>
              <a:t>A critical reexamination of some assumptions and implications of cable theory in neurobiology.</a:t>
            </a:r>
            <a:r>
              <a:rPr lang="es-419" sz="1200">
                <a:solidFill>
                  <a:srgbClr val="4A86E8"/>
                </a:solidFill>
                <a:highlight>
                  <a:srgbClr val="FFFFFF"/>
                </a:highlight>
              </a:rPr>
              <a:t> Dissertation (Ph.D.), California Institute of Technology. doi:10.7907/HPPC-S237. </a:t>
            </a:r>
            <a:r>
              <a:rPr lang="es-419" sz="1200" u="sng">
                <a:solidFill>
                  <a:srgbClr val="4A86E8"/>
                </a:solidFill>
                <a:highlight>
                  <a:srgbClr val="FFFFFF"/>
                </a:highlight>
                <a:hlinkClick r:id="rId4">
                  <a:extLst>
                    <a:ext uri="{A12FA001-AC4F-418D-AE19-62706E023703}">
                      <ahyp:hlinkClr val="tx"/>
                    </a:ext>
                  </a:extLst>
                </a:hlinkClick>
              </a:rPr>
              <a:t>https://resolver.caltech.edu/CaltechETD:etd-09122006-135415</a:t>
            </a:r>
            <a:endParaRPr sz="1200">
              <a:solidFill>
                <a:srgbClr val="4A86E8"/>
              </a:solidFill>
            </a:endParaRPr>
          </a:p>
          <a:p>
            <a:pPr indent="-304800" lvl="0" marL="457200" rtl="0" algn="just">
              <a:spcBef>
                <a:spcPts val="0"/>
              </a:spcBef>
              <a:spcAft>
                <a:spcPts val="0"/>
              </a:spcAft>
              <a:buClr>
                <a:srgbClr val="4A86E8"/>
              </a:buClr>
              <a:buSzPts val="1200"/>
              <a:buAutoNum type="arabicPeriod"/>
            </a:pPr>
            <a:r>
              <a:rPr lang="es-419" sz="1200">
                <a:solidFill>
                  <a:srgbClr val="4A86E8"/>
                </a:solidFill>
              </a:rPr>
              <a:t>Hodgkin, A. L., Huxley, A. F. and Katz, B. 1952. Measurement of current-voltage relations in the membrane of the giant axon of Loligo. J. Physiol. 1952. 116: 424.</a:t>
            </a:r>
            <a:endParaRPr sz="1200">
              <a:solidFill>
                <a:srgbClr val="4A86E8"/>
              </a:solidFill>
            </a:endParaRPr>
          </a:p>
          <a:p>
            <a:pPr indent="-304800" lvl="0" marL="457200" rtl="0" algn="just">
              <a:spcBef>
                <a:spcPts val="0"/>
              </a:spcBef>
              <a:spcAft>
                <a:spcPts val="0"/>
              </a:spcAft>
              <a:buClr>
                <a:srgbClr val="4A86E8"/>
              </a:buClr>
              <a:buSzPts val="1200"/>
              <a:buAutoNum type="arabicPeriod"/>
            </a:pPr>
            <a:r>
              <a:rPr lang="es-419" sz="1200">
                <a:solidFill>
                  <a:srgbClr val="4A86E8"/>
                </a:solidFill>
              </a:rPr>
              <a:t>Hodgkin, A. L. and Huxley, A. F. 1952a. Currents carried by sodium and potassium ions through the membrane of the giant axon of Loligo. J. Physiol. 116: 449.</a:t>
            </a:r>
            <a:endParaRPr sz="1200">
              <a:solidFill>
                <a:srgbClr val="4A86E8"/>
              </a:solidFill>
            </a:endParaRPr>
          </a:p>
          <a:p>
            <a:pPr indent="-304800" lvl="0" marL="457200" rtl="0" algn="just">
              <a:spcBef>
                <a:spcPts val="0"/>
              </a:spcBef>
              <a:spcAft>
                <a:spcPts val="0"/>
              </a:spcAft>
              <a:buClr>
                <a:srgbClr val="4A86E8"/>
              </a:buClr>
              <a:buSzPts val="1200"/>
              <a:buFont typeface="Nunito"/>
              <a:buAutoNum type="arabicPeriod"/>
            </a:pPr>
            <a:r>
              <a:rPr lang="es-419" sz="1200">
                <a:solidFill>
                  <a:srgbClr val="4A86E8"/>
                </a:solidFill>
              </a:rPr>
              <a:t>Scott, A.C., 1975. The electrophysics of a nerve fiber. Reviews of Modern Physics 47: 487.</a:t>
            </a:r>
            <a:endParaRPr sz="1200">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s-419"/>
              <a:t>Context: Core Conductor Model</a:t>
            </a:r>
            <a:endParaRPr/>
          </a:p>
          <a:p>
            <a:pPr indent="-342900" lvl="0" marL="457200" rtl="0" algn="l">
              <a:spcBef>
                <a:spcPts val="0"/>
              </a:spcBef>
              <a:spcAft>
                <a:spcPts val="0"/>
              </a:spcAft>
              <a:buSzPts val="1800"/>
              <a:buAutoNum type="arabicParenR"/>
            </a:pPr>
            <a:r>
              <a:rPr lang="es-419"/>
              <a:t>Spatiotemporal Profiles</a:t>
            </a:r>
            <a:endParaRPr/>
          </a:p>
          <a:p>
            <a:pPr indent="-317500" lvl="1" marL="914400" rtl="0" algn="l">
              <a:spcBef>
                <a:spcPts val="0"/>
              </a:spcBef>
              <a:spcAft>
                <a:spcPts val="0"/>
              </a:spcAft>
              <a:buSzPts val="1400"/>
              <a:buAutoNum type="alphaLcParenR"/>
            </a:pPr>
            <a:r>
              <a:rPr lang="es-419"/>
              <a:t>Transmembrane voltage</a:t>
            </a:r>
            <a:endParaRPr/>
          </a:p>
          <a:p>
            <a:pPr indent="-317500" lvl="1" marL="914400" rtl="0" algn="l">
              <a:spcBef>
                <a:spcPts val="0"/>
              </a:spcBef>
              <a:spcAft>
                <a:spcPts val="0"/>
              </a:spcAft>
              <a:buSzPts val="1400"/>
              <a:buAutoNum type="alphaLcParenR"/>
            </a:pPr>
            <a:r>
              <a:rPr lang="es-419"/>
              <a:t>Transmembrane current</a:t>
            </a:r>
            <a:endParaRPr/>
          </a:p>
          <a:p>
            <a:pPr indent="-317500" lvl="1" marL="914400" rtl="0" algn="l">
              <a:spcBef>
                <a:spcPts val="0"/>
              </a:spcBef>
              <a:spcAft>
                <a:spcPts val="0"/>
              </a:spcAft>
              <a:buSzPts val="1400"/>
              <a:buAutoNum type="alphaLcParenR"/>
            </a:pPr>
            <a:r>
              <a:rPr lang="es-419"/>
              <a:t>Lumped monopoles</a:t>
            </a:r>
            <a:endParaRPr/>
          </a:p>
          <a:p>
            <a:pPr indent="-317500" lvl="1" marL="914400" rtl="0" algn="l">
              <a:spcBef>
                <a:spcPts val="0"/>
              </a:spcBef>
              <a:spcAft>
                <a:spcPts val="0"/>
              </a:spcAft>
              <a:buSzPts val="1400"/>
              <a:buAutoNum type="alphaLcParenR"/>
            </a:pPr>
            <a:r>
              <a:rPr lang="es-419"/>
              <a:t>Extracellular</a:t>
            </a:r>
            <a:r>
              <a:rPr lang="es-419"/>
              <a:t> potentials</a:t>
            </a:r>
            <a:endParaRPr/>
          </a:p>
          <a:p>
            <a:pPr indent="-342900" lvl="0" marL="457200" rtl="0" algn="l">
              <a:spcBef>
                <a:spcPts val="0"/>
              </a:spcBef>
              <a:spcAft>
                <a:spcPts val="0"/>
              </a:spcAft>
              <a:buSzPts val="1800"/>
              <a:buAutoNum type="arabicParenR"/>
            </a:pPr>
            <a:r>
              <a:rPr lang="es-419"/>
              <a:t>Summary</a:t>
            </a:r>
            <a:endParaRPr/>
          </a:p>
          <a:p>
            <a:pPr indent="-342900" lvl="0" marL="457200" rtl="0" algn="l">
              <a:spcBef>
                <a:spcPts val="0"/>
              </a:spcBef>
              <a:spcAft>
                <a:spcPts val="0"/>
              </a:spcAft>
              <a:buSzPts val="1800"/>
              <a:buAutoNum type="arabicParenR"/>
            </a:pPr>
            <a:r>
              <a:rPr lang="es-419"/>
              <a:t>Closing Thoughts</a:t>
            </a:r>
            <a:endParaRPr/>
          </a:p>
        </p:txBody>
      </p:sp>
      <p:sp>
        <p:nvSpPr>
          <p:cNvPr id="61" name="Google Shape;61;p14"/>
          <p:cNvSpPr txBox="1"/>
          <p:nvPr>
            <p:ph type="title"/>
          </p:nvPr>
        </p:nvSpPr>
        <p:spPr>
          <a:xfrm>
            <a:off x="311700" y="35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Agenda</a:t>
            </a:r>
            <a:endParaRPr>
              <a:solidFill>
                <a:srgbClr val="1C4587"/>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35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The Core Conductor Model for a Cylindrical Cell</a:t>
            </a:r>
            <a:endParaRPr>
              <a:solidFill>
                <a:srgbClr val="1C4587"/>
              </a:solidFill>
              <a:latin typeface="Nunito"/>
              <a:ea typeface="Nunito"/>
              <a:cs typeface="Nunito"/>
              <a:sym typeface="Nunito"/>
            </a:endParaRPr>
          </a:p>
        </p:txBody>
      </p:sp>
      <p:sp>
        <p:nvSpPr>
          <p:cNvPr id="67" name="Google Shape;67;p15"/>
          <p:cNvSpPr txBox="1"/>
          <p:nvPr>
            <p:ph idx="1" type="body"/>
          </p:nvPr>
        </p:nvSpPr>
        <p:spPr>
          <a:xfrm>
            <a:off x="371975" y="1001750"/>
            <a:ext cx="7781400" cy="23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Brief </a:t>
            </a:r>
            <a:r>
              <a:rPr lang="es-419">
                <a:solidFill>
                  <a:srgbClr val="3D85C6"/>
                </a:solidFill>
                <a:latin typeface="Nunito"/>
                <a:ea typeface="Nunito"/>
                <a:cs typeface="Nunito"/>
                <a:sym typeface="Nunito"/>
              </a:rPr>
              <a:t>Description</a:t>
            </a:r>
            <a:endParaRPr>
              <a:solidFill>
                <a:srgbClr val="3D85C6"/>
              </a:solidFill>
              <a:latin typeface="Nunito"/>
              <a:ea typeface="Nunito"/>
              <a:cs typeface="Nunito"/>
              <a:sym typeface="Nunito"/>
            </a:endParaRPr>
          </a:p>
          <a:p>
            <a:pPr indent="-330200" lvl="0" marL="457200" rtl="0" algn="l">
              <a:spcBef>
                <a:spcPts val="1600"/>
              </a:spcBef>
              <a:spcAft>
                <a:spcPts val="0"/>
              </a:spcAft>
              <a:buClr>
                <a:srgbClr val="000000"/>
              </a:buClr>
              <a:buSzPts val="1600"/>
              <a:buFont typeface="Nunito"/>
              <a:buChar char="-"/>
            </a:pPr>
            <a:r>
              <a:rPr lang="es-419" sz="1600">
                <a:solidFill>
                  <a:srgbClr val="000000"/>
                </a:solidFill>
                <a:latin typeface="Nunito"/>
                <a:ea typeface="Nunito"/>
                <a:cs typeface="Nunito"/>
                <a:sym typeface="Nunito"/>
              </a:rPr>
              <a:t>Approximate cell as a uniform cylinder</a:t>
            </a:r>
            <a:endParaRPr sz="1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Char char="-"/>
            </a:pPr>
            <a:r>
              <a:rPr lang="es-419" sz="1600">
                <a:solidFill>
                  <a:srgbClr val="000000"/>
                </a:solidFill>
                <a:latin typeface="Nunito"/>
                <a:ea typeface="Nunito"/>
                <a:cs typeface="Nunito"/>
                <a:sym typeface="Nunito"/>
              </a:rPr>
              <a:t>Membrane is dissected into small segments connected by each other</a:t>
            </a:r>
            <a:endParaRPr sz="1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Char char="-"/>
            </a:pPr>
            <a:r>
              <a:rPr lang="es-419" sz="1600">
                <a:solidFill>
                  <a:srgbClr val="000000"/>
                </a:solidFill>
                <a:latin typeface="Nunito"/>
                <a:ea typeface="Nunito"/>
                <a:cs typeface="Nunito"/>
                <a:sym typeface="Nunito"/>
              </a:rPr>
              <a:t>each segment contains resistance and capacitance </a:t>
            </a:r>
            <a:endParaRPr sz="1600">
              <a:solidFill>
                <a:srgbClr val="000000"/>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68" name="Google Shape;68;p15"/>
          <p:cNvPicPr preferRelativeResize="0"/>
          <p:nvPr/>
        </p:nvPicPr>
        <p:blipFill>
          <a:blip r:embed="rId3">
            <a:alphaModFix/>
          </a:blip>
          <a:stretch>
            <a:fillRect/>
          </a:stretch>
        </p:blipFill>
        <p:spPr>
          <a:xfrm rot="-10473478">
            <a:off x="7676226" y="2760846"/>
            <a:ext cx="1994049" cy="2876327"/>
          </a:xfrm>
          <a:prstGeom prst="rect">
            <a:avLst/>
          </a:prstGeom>
          <a:noFill/>
          <a:ln>
            <a:noFill/>
          </a:ln>
        </p:spPr>
      </p:pic>
      <p:sp>
        <p:nvSpPr>
          <p:cNvPr id="69" name="Google Shape;69;p15"/>
          <p:cNvSpPr txBox="1"/>
          <p:nvPr/>
        </p:nvSpPr>
        <p:spPr>
          <a:xfrm>
            <a:off x="3367700" y="31497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t/>
            </a:r>
            <a:endParaRPr/>
          </a:p>
        </p:txBody>
      </p:sp>
      <p:pic>
        <p:nvPicPr>
          <p:cNvPr id="70" name="Google Shape;70;p15"/>
          <p:cNvPicPr preferRelativeResize="0"/>
          <p:nvPr/>
        </p:nvPicPr>
        <p:blipFill>
          <a:blip r:embed="rId4">
            <a:alphaModFix/>
          </a:blip>
          <a:stretch>
            <a:fillRect/>
          </a:stretch>
        </p:blipFill>
        <p:spPr>
          <a:xfrm>
            <a:off x="2548725" y="2672773"/>
            <a:ext cx="4114250" cy="213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426625" y="639875"/>
            <a:ext cx="3103800" cy="6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2200">
                <a:solidFill>
                  <a:srgbClr val="3D85C6"/>
                </a:solidFill>
                <a:latin typeface="Nunito"/>
                <a:ea typeface="Nunito"/>
                <a:cs typeface="Nunito"/>
                <a:sym typeface="Nunito"/>
              </a:rPr>
              <a:t>Assumptions</a:t>
            </a:r>
            <a:endParaRPr sz="2200">
              <a:solidFill>
                <a:srgbClr val="3D85C6"/>
              </a:solidFill>
              <a:latin typeface="Nunito"/>
              <a:ea typeface="Nunito"/>
              <a:cs typeface="Nunito"/>
              <a:sym typeface="Nunito"/>
            </a:endParaRPr>
          </a:p>
        </p:txBody>
      </p:sp>
      <p:pic>
        <p:nvPicPr>
          <p:cNvPr id="76" name="Google Shape;76;p16"/>
          <p:cNvPicPr preferRelativeResize="0"/>
          <p:nvPr/>
        </p:nvPicPr>
        <p:blipFill>
          <a:blip r:embed="rId3">
            <a:alphaModFix/>
          </a:blip>
          <a:stretch>
            <a:fillRect/>
          </a:stretch>
        </p:blipFill>
        <p:spPr>
          <a:xfrm rot="-10473478">
            <a:off x="7709676" y="2810996"/>
            <a:ext cx="1994049" cy="2876327"/>
          </a:xfrm>
          <a:prstGeom prst="rect">
            <a:avLst/>
          </a:prstGeom>
          <a:noFill/>
          <a:ln>
            <a:noFill/>
          </a:ln>
        </p:spPr>
      </p:pic>
      <p:sp>
        <p:nvSpPr>
          <p:cNvPr id="77" name="Google Shape;77;p16"/>
          <p:cNvSpPr txBox="1"/>
          <p:nvPr>
            <p:ph idx="1" type="body"/>
          </p:nvPr>
        </p:nvSpPr>
        <p:spPr>
          <a:xfrm>
            <a:off x="4008375" y="248250"/>
            <a:ext cx="4651200" cy="6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Environment and Model Characteristics</a:t>
            </a:r>
            <a:endParaRPr>
              <a:solidFill>
                <a:srgbClr val="3D85C6"/>
              </a:solidFill>
              <a:latin typeface="Nunito"/>
              <a:ea typeface="Nunito"/>
              <a:cs typeface="Nunito"/>
              <a:sym typeface="Nunito"/>
            </a:endParaRPr>
          </a:p>
        </p:txBody>
      </p:sp>
      <p:sp>
        <p:nvSpPr>
          <p:cNvPr id="78" name="Google Shape;78;p16"/>
          <p:cNvSpPr txBox="1"/>
          <p:nvPr>
            <p:ph idx="1" type="body"/>
          </p:nvPr>
        </p:nvSpPr>
        <p:spPr>
          <a:xfrm>
            <a:off x="371975" y="3163275"/>
            <a:ext cx="4430100" cy="48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The Voltage Function</a:t>
            </a:r>
            <a:endParaRPr>
              <a:solidFill>
                <a:srgbClr val="3D85C6"/>
              </a:solidFill>
              <a:latin typeface="Nunito"/>
              <a:ea typeface="Nunito"/>
              <a:cs typeface="Nunito"/>
              <a:sym typeface="Nunito"/>
            </a:endParaRPr>
          </a:p>
        </p:txBody>
      </p:sp>
      <p:sp>
        <p:nvSpPr>
          <p:cNvPr id="79" name="Google Shape;79;p16"/>
          <p:cNvSpPr txBox="1"/>
          <p:nvPr>
            <p:ph idx="1" type="body"/>
          </p:nvPr>
        </p:nvSpPr>
        <p:spPr>
          <a:xfrm>
            <a:off x="492000" y="1492275"/>
            <a:ext cx="7701900" cy="229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Nunito"/>
              <a:buAutoNum type="arabicPeriod"/>
            </a:pPr>
            <a:r>
              <a:rPr lang="es-419" sz="1600">
                <a:solidFill>
                  <a:srgbClr val="000000"/>
                </a:solidFill>
                <a:latin typeface="Nunito"/>
                <a:ea typeface="Nunito"/>
                <a:cs typeface="Nunito"/>
                <a:sym typeface="Nunito"/>
              </a:rPr>
              <a:t>Fiber radius &lt;&lt; cable length</a:t>
            </a:r>
            <a:endParaRPr sz="1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AutoNum type="arabicPeriod"/>
            </a:pPr>
            <a:r>
              <a:rPr lang="es-419" sz="1600">
                <a:solidFill>
                  <a:srgbClr val="000000"/>
                </a:solidFill>
                <a:latin typeface="Nunito"/>
                <a:ea typeface="Nunito"/>
                <a:cs typeface="Nunito"/>
                <a:sym typeface="Nunito"/>
              </a:rPr>
              <a:t>Current &amp; potentials only changes horizontally</a:t>
            </a:r>
            <a:endParaRPr sz="1600">
              <a:solidFill>
                <a:srgbClr val="000000"/>
              </a:solidFill>
              <a:latin typeface="Nunito"/>
              <a:ea typeface="Nunito"/>
              <a:cs typeface="Nunito"/>
              <a:sym typeface="Nunito"/>
            </a:endParaRPr>
          </a:p>
          <a:p>
            <a:pPr indent="-330200" lvl="0" marL="457200" rtl="0" algn="l">
              <a:spcBef>
                <a:spcPts val="0"/>
              </a:spcBef>
              <a:spcAft>
                <a:spcPts val="0"/>
              </a:spcAft>
              <a:buClr>
                <a:srgbClr val="000000"/>
              </a:buClr>
              <a:buSzPts val="1600"/>
              <a:buFont typeface="Nunito"/>
              <a:buAutoNum type="arabicPeriod"/>
            </a:pPr>
            <a:r>
              <a:rPr lang="es-419" sz="1600">
                <a:solidFill>
                  <a:srgbClr val="000000"/>
                </a:solidFill>
                <a:latin typeface="Nunito"/>
                <a:ea typeface="Nunito"/>
                <a:cs typeface="Nunito"/>
                <a:sym typeface="Nunito"/>
              </a:rPr>
              <a:t>Large extracellular space, therefore infinite extracellular conductance</a:t>
            </a:r>
            <a:endParaRPr sz="1600">
              <a:solidFill>
                <a:srgbClr val="000000"/>
              </a:solidFill>
              <a:latin typeface="Nunito"/>
              <a:ea typeface="Nunito"/>
              <a:cs typeface="Nunito"/>
              <a:sym typeface="Nunito"/>
            </a:endParaRPr>
          </a:p>
        </p:txBody>
      </p:sp>
      <p:pic>
        <p:nvPicPr>
          <p:cNvPr id="80" name="Google Shape;80;p16"/>
          <p:cNvPicPr preferRelativeResize="0"/>
          <p:nvPr/>
        </p:nvPicPr>
        <p:blipFill>
          <a:blip r:embed="rId4">
            <a:alphaModFix/>
          </a:blip>
          <a:stretch>
            <a:fillRect/>
          </a:stretch>
        </p:blipFill>
        <p:spPr>
          <a:xfrm>
            <a:off x="491988" y="3840150"/>
            <a:ext cx="4867275" cy="523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5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The Transmembrane Voltage</a:t>
            </a:r>
            <a:endParaRPr>
              <a:solidFill>
                <a:srgbClr val="1C4587"/>
              </a:solidFill>
              <a:latin typeface="Nunito"/>
              <a:ea typeface="Nunito"/>
              <a:cs typeface="Nunito"/>
              <a:sym typeface="Nunito"/>
            </a:endParaRPr>
          </a:p>
        </p:txBody>
      </p:sp>
      <p:sp>
        <p:nvSpPr>
          <p:cNvPr id="86" name="Google Shape;86;p17"/>
          <p:cNvSpPr txBox="1"/>
          <p:nvPr>
            <p:ph idx="1" type="body"/>
          </p:nvPr>
        </p:nvSpPr>
        <p:spPr>
          <a:xfrm>
            <a:off x="371975" y="1001750"/>
            <a:ext cx="6700200" cy="232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3D85C6"/>
                </a:solidFill>
                <a:latin typeface="Nunito"/>
                <a:ea typeface="Nunito"/>
                <a:cs typeface="Nunito"/>
                <a:sym typeface="Nunito"/>
              </a:rPr>
              <a:t>Characteristics</a:t>
            </a:r>
            <a:endParaRPr>
              <a:solidFill>
                <a:srgbClr val="3D85C6"/>
              </a:solidFill>
              <a:latin typeface="Nunito"/>
              <a:ea typeface="Nunito"/>
              <a:cs typeface="Nunito"/>
              <a:sym typeface="Nunito"/>
            </a:endParaRPr>
          </a:p>
        </p:txBody>
      </p:sp>
      <p:pic>
        <p:nvPicPr>
          <p:cNvPr id="87" name="Google Shape;87;p17"/>
          <p:cNvPicPr preferRelativeResize="0"/>
          <p:nvPr/>
        </p:nvPicPr>
        <p:blipFill>
          <a:blip r:embed="rId3">
            <a:alphaModFix/>
          </a:blip>
          <a:stretch>
            <a:fillRect/>
          </a:stretch>
        </p:blipFill>
        <p:spPr>
          <a:xfrm rot="-10473478">
            <a:off x="7676226" y="2760846"/>
            <a:ext cx="1994049" cy="2876327"/>
          </a:xfrm>
          <a:prstGeom prst="rect">
            <a:avLst/>
          </a:prstGeom>
          <a:noFill/>
          <a:ln>
            <a:noFill/>
          </a:ln>
        </p:spPr>
      </p:pic>
      <p:sp>
        <p:nvSpPr>
          <p:cNvPr id="88" name="Google Shape;88;p17"/>
          <p:cNvSpPr txBox="1"/>
          <p:nvPr/>
        </p:nvSpPr>
        <p:spPr>
          <a:xfrm>
            <a:off x="452325" y="1465350"/>
            <a:ext cx="30000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resting voltage: -60 mV</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peak voltage: 30 mV </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upstroke center: 4 ms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downstroke center: 8 ms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rising time: 1 ms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falling time: 3 ms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s-419" sz="1200">
                <a:latin typeface="Nunito"/>
                <a:ea typeface="Nunito"/>
                <a:cs typeface="Nunito"/>
                <a:sym typeface="Nunito"/>
              </a:rPr>
              <a:t>speed of propagation: 2 m/s</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3D85C6"/>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3D85C6"/>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3D85C6"/>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3D85C6"/>
              </a:solidFill>
              <a:latin typeface="Nunito"/>
              <a:ea typeface="Nunito"/>
              <a:cs typeface="Nunito"/>
              <a:sym typeface="Nunito"/>
            </a:endParaRPr>
          </a:p>
          <a:p>
            <a:pPr indent="0" lvl="0" marL="0" rtl="0" algn="l">
              <a:lnSpc>
                <a:spcPct val="115000"/>
              </a:lnSpc>
              <a:spcBef>
                <a:spcPts val="0"/>
              </a:spcBef>
              <a:spcAft>
                <a:spcPts val="0"/>
              </a:spcAft>
              <a:buNone/>
            </a:pPr>
            <a:r>
              <a:t/>
            </a:r>
            <a:endParaRPr sz="1200">
              <a:solidFill>
                <a:srgbClr val="3D85C6"/>
              </a:solidFill>
              <a:latin typeface="Nunito"/>
              <a:ea typeface="Nunito"/>
              <a:cs typeface="Nunito"/>
              <a:sym typeface="Nunito"/>
            </a:endParaRPr>
          </a:p>
          <a:p>
            <a:pPr indent="0" lvl="0" marL="0" rtl="0" algn="l">
              <a:lnSpc>
                <a:spcPct val="115000"/>
              </a:lnSpc>
              <a:spcBef>
                <a:spcPts val="0"/>
              </a:spcBef>
              <a:spcAft>
                <a:spcPts val="0"/>
              </a:spcAft>
              <a:buNone/>
            </a:pPr>
            <a:r>
              <a:rPr lang="es-419" sz="1700">
                <a:solidFill>
                  <a:srgbClr val="3D85C6"/>
                </a:solidFill>
                <a:latin typeface="Nunito"/>
                <a:ea typeface="Nunito"/>
                <a:cs typeface="Nunito"/>
                <a:sym typeface="Nunito"/>
              </a:rPr>
              <a:t>Equation:</a:t>
            </a:r>
            <a:endParaRPr sz="1700">
              <a:solidFill>
                <a:srgbClr val="3D85C6"/>
              </a:solidFill>
              <a:latin typeface="Nunito"/>
              <a:ea typeface="Nunito"/>
              <a:cs typeface="Nunito"/>
              <a:sym typeface="Nunito"/>
            </a:endParaRPr>
          </a:p>
        </p:txBody>
      </p:sp>
      <p:pic>
        <p:nvPicPr>
          <p:cNvPr id="89" name="Google Shape;89;p17"/>
          <p:cNvPicPr preferRelativeResize="0"/>
          <p:nvPr/>
        </p:nvPicPr>
        <p:blipFill>
          <a:blip r:embed="rId4">
            <a:alphaModFix/>
          </a:blip>
          <a:stretch>
            <a:fillRect/>
          </a:stretch>
        </p:blipFill>
        <p:spPr>
          <a:xfrm>
            <a:off x="1652074" y="3973125"/>
            <a:ext cx="6248550" cy="451775"/>
          </a:xfrm>
          <a:prstGeom prst="rect">
            <a:avLst/>
          </a:prstGeom>
          <a:noFill/>
          <a:ln>
            <a:noFill/>
          </a:ln>
        </p:spPr>
      </p:pic>
      <p:pic>
        <p:nvPicPr>
          <p:cNvPr id="90" name="Google Shape;90;p17"/>
          <p:cNvPicPr preferRelativeResize="0"/>
          <p:nvPr/>
        </p:nvPicPr>
        <p:blipFill rotWithShape="1">
          <a:blip r:embed="rId5">
            <a:alphaModFix/>
          </a:blip>
          <a:srcRect b="0" l="27525" r="0" t="0"/>
          <a:stretch/>
        </p:blipFill>
        <p:spPr>
          <a:xfrm>
            <a:off x="3692350" y="1001750"/>
            <a:ext cx="4853250" cy="26646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4571988" y="1854992"/>
            <a:ext cx="3754600" cy="2815958"/>
          </a:xfrm>
          <a:prstGeom prst="rect">
            <a:avLst/>
          </a:prstGeom>
          <a:noFill/>
          <a:ln cap="flat" cmpd="sng" w="9525">
            <a:solidFill>
              <a:schemeClr val="dk2"/>
            </a:solidFill>
            <a:prstDash val="solid"/>
            <a:round/>
            <a:headEnd len="sm" w="sm" type="none"/>
            <a:tailEnd len="sm" w="sm" type="none"/>
          </a:ln>
        </p:spPr>
      </p:pic>
      <p:pic>
        <p:nvPicPr>
          <p:cNvPr id="96" name="Google Shape;96;p18"/>
          <p:cNvPicPr preferRelativeResize="0"/>
          <p:nvPr/>
        </p:nvPicPr>
        <p:blipFill>
          <a:blip r:embed="rId4">
            <a:alphaModFix/>
          </a:blip>
          <a:stretch>
            <a:fillRect/>
          </a:stretch>
        </p:blipFill>
        <p:spPr>
          <a:xfrm>
            <a:off x="411025" y="1872700"/>
            <a:ext cx="3754600" cy="2815950"/>
          </a:xfrm>
          <a:prstGeom prst="rect">
            <a:avLst/>
          </a:prstGeom>
          <a:noFill/>
          <a:ln cap="flat" cmpd="sng" w="9525">
            <a:solidFill>
              <a:schemeClr val="dk2"/>
            </a:solidFill>
            <a:prstDash val="solid"/>
            <a:round/>
            <a:headEnd len="sm" w="sm" type="none"/>
            <a:tailEnd len="sm" w="sm" type="none"/>
          </a:ln>
        </p:spPr>
      </p:pic>
      <p:sp>
        <p:nvSpPr>
          <p:cNvPr id="97" name="Google Shape;97;p18"/>
          <p:cNvSpPr txBox="1"/>
          <p:nvPr>
            <p:ph type="title"/>
          </p:nvPr>
        </p:nvSpPr>
        <p:spPr>
          <a:xfrm>
            <a:off x="311700" y="354625"/>
            <a:ext cx="50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Transmembrane Voltage</a:t>
            </a:r>
            <a:endParaRPr>
              <a:solidFill>
                <a:srgbClr val="1C4587"/>
              </a:solidFill>
              <a:latin typeface="Nunito"/>
              <a:ea typeface="Nunito"/>
              <a:cs typeface="Nunito"/>
              <a:sym typeface="Nunito"/>
            </a:endParaRPr>
          </a:p>
        </p:txBody>
      </p:sp>
      <p:sp>
        <p:nvSpPr>
          <p:cNvPr id="98" name="Google Shape;98;p18"/>
          <p:cNvSpPr txBox="1"/>
          <p:nvPr>
            <p:ph idx="1" type="body"/>
          </p:nvPr>
        </p:nvSpPr>
        <p:spPr>
          <a:xfrm>
            <a:off x="311700" y="992625"/>
            <a:ext cx="6700200" cy="5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Temporal Profile                                          Space Profile</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99" name="Google Shape;99;p18"/>
          <p:cNvPicPr preferRelativeResize="0"/>
          <p:nvPr/>
        </p:nvPicPr>
        <p:blipFill>
          <a:blip r:embed="rId5">
            <a:alphaModFix/>
          </a:blip>
          <a:stretch>
            <a:fillRect/>
          </a:stretch>
        </p:blipFill>
        <p:spPr>
          <a:xfrm rot="-10473478">
            <a:off x="7676226" y="2760846"/>
            <a:ext cx="1994049" cy="2876327"/>
          </a:xfrm>
          <a:prstGeom prst="rect">
            <a:avLst/>
          </a:prstGeom>
          <a:noFill/>
          <a:ln>
            <a:noFill/>
          </a:ln>
        </p:spPr>
      </p:pic>
      <p:pic>
        <p:nvPicPr>
          <p:cNvPr id="100" name="Google Shape;100;p18"/>
          <p:cNvPicPr preferRelativeResize="0"/>
          <p:nvPr/>
        </p:nvPicPr>
        <p:blipFill>
          <a:blip r:embed="rId6">
            <a:alphaModFix/>
          </a:blip>
          <a:stretch>
            <a:fillRect/>
          </a:stretch>
        </p:blipFill>
        <p:spPr>
          <a:xfrm>
            <a:off x="4523077" y="1586825"/>
            <a:ext cx="4469038" cy="202875"/>
          </a:xfrm>
          <a:prstGeom prst="rect">
            <a:avLst/>
          </a:prstGeom>
          <a:noFill/>
          <a:ln>
            <a:noFill/>
          </a:ln>
        </p:spPr>
      </p:pic>
      <p:pic>
        <p:nvPicPr>
          <p:cNvPr id="101" name="Google Shape;101;p18"/>
          <p:cNvPicPr preferRelativeResize="0"/>
          <p:nvPr/>
        </p:nvPicPr>
        <p:blipFill>
          <a:blip r:embed="rId7">
            <a:alphaModFix/>
          </a:blip>
          <a:stretch>
            <a:fillRect/>
          </a:stretch>
        </p:blipFill>
        <p:spPr>
          <a:xfrm>
            <a:off x="262974" y="1521521"/>
            <a:ext cx="3954231" cy="28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b="0" l="0" r="1419" t="0"/>
          <a:stretch/>
        </p:blipFill>
        <p:spPr>
          <a:xfrm>
            <a:off x="1477725" y="1024550"/>
            <a:ext cx="6188549" cy="3898599"/>
          </a:xfrm>
          <a:prstGeom prst="rect">
            <a:avLst/>
          </a:prstGeom>
          <a:noFill/>
          <a:ln cap="flat" cmpd="sng" w="9525">
            <a:solidFill>
              <a:schemeClr val="dk2"/>
            </a:solidFill>
            <a:prstDash val="solid"/>
            <a:round/>
            <a:headEnd len="sm" w="sm" type="none"/>
            <a:tailEnd len="sm" w="sm" type="none"/>
          </a:ln>
        </p:spPr>
      </p:pic>
      <p:sp>
        <p:nvSpPr>
          <p:cNvPr id="107" name="Google Shape;107;p19"/>
          <p:cNvSpPr txBox="1"/>
          <p:nvPr>
            <p:ph type="title"/>
          </p:nvPr>
        </p:nvSpPr>
        <p:spPr>
          <a:xfrm>
            <a:off x="698675" y="314325"/>
            <a:ext cx="792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Transmembrane Voltage - S</a:t>
            </a:r>
            <a:r>
              <a:rPr lang="es-419">
                <a:solidFill>
                  <a:srgbClr val="1C4587"/>
                </a:solidFill>
                <a:latin typeface="Nunito"/>
                <a:ea typeface="Nunito"/>
                <a:cs typeface="Nunito"/>
                <a:sym typeface="Nunito"/>
              </a:rPr>
              <a:t>pace/Time Relation</a:t>
            </a:r>
            <a:endParaRPr>
              <a:solidFill>
                <a:srgbClr val="1C4587"/>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3599375" y="242050"/>
            <a:ext cx="5261451" cy="3946088"/>
          </a:xfrm>
          <a:prstGeom prst="rect">
            <a:avLst/>
          </a:prstGeom>
          <a:noFill/>
          <a:ln cap="flat" cmpd="sng" w="9525">
            <a:solidFill>
              <a:schemeClr val="dk2"/>
            </a:solidFill>
            <a:prstDash val="solid"/>
            <a:round/>
            <a:headEnd len="sm" w="sm" type="none"/>
            <a:tailEnd len="sm" w="sm" type="none"/>
          </a:ln>
        </p:spPr>
      </p:pic>
      <p:sp>
        <p:nvSpPr>
          <p:cNvPr id="113" name="Google Shape;113;p20"/>
          <p:cNvSpPr txBox="1"/>
          <p:nvPr>
            <p:ph type="title"/>
          </p:nvPr>
        </p:nvSpPr>
        <p:spPr>
          <a:xfrm>
            <a:off x="311700" y="354625"/>
            <a:ext cx="309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Transmembrane Voltage</a:t>
            </a:r>
            <a:endParaRPr>
              <a:solidFill>
                <a:srgbClr val="1C4587"/>
              </a:solidFill>
              <a:latin typeface="Nunito"/>
              <a:ea typeface="Nunito"/>
              <a:cs typeface="Nunito"/>
              <a:sym typeface="Nunito"/>
            </a:endParaRPr>
          </a:p>
        </p:txBody>
      </p:sp>
      <p:sp>
        <p:nvSpPr>
          <p:cNvPr id="114" name="Google Shape;114;p20"/>
          <p:cNvSpPr txBox="1"/>
          <p:nvPr>
            <p:ph idx="1" type="body"/>
          </p:nvPr>
        </p:nvSpPr>
        <p:spPr>
          <a:xfrm>
            <a:off x="311700" y="1410000"/>
            <a:ext cx="3003300" cy="3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Spatio-Temporal  Profile</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1600"/>
              </a:spcAft>
              <a:buNone/>
            </a:pPr>
            <a:r>
              <a:rPr lang="es-419">
                <a:solidFill>
                  <a:srgbClr val="3D85C6"/>
                </a:solidFill>
                <a:latin typeface="Nunito"/>
                <a:ea typeface="Nunito"/>
                <a:cs typeface="Nunito"/>
                <a:sym typeface="Nunito"/>
              </a:rPr>
              <a:t>Equation:</a:t>
            </a:r>
            <a:endParaRPr>
              <a:solidFill>
                <a:srgbClr val="3D85C6"/>
              </a:solidFill>
              <a:latin typeface="Nunito"/>
              <a:ea typeface="Nunito"/>
              <a:cs typeface="Nunito"/>
              <a:sym typeface="Nunito"/>
            </a:endParaRPr>
          </a:p>
        </p:txBody>
      </p:sp>
      <p:pic>
        <p:nvPicPr>
          <p:cNvPr id="115" name="Google Shape;115;p20"/>
          <p:cNvPicPr preferRelativeResize="0"/>
          <p:nvPr/>
        </p:nvPicPr>
        <p:blipFill>
          <a:blip r:embed="rId4">
            <a:alphaModFix/>
          </a:blip>
          <a:stretch>
            <a:fillRect/>
          </a:stretch>
        </p:blipFill>
        <p:spPr>
          <a:xfrm rot="-10473478">
            <a:off x="7676226" y="2760846"/>
            <a:ext cx="1994049" cy="2876327"/>
          </a:xfrm>
          <a:prstGeom prst="rect">
            <a:avLst/>
          </a:prstGeom>
          <a:noFill/>
          <a:ln>
            <a:noFill/>
          </a:ln>
        </p:spPr>
      </p:pic>
      <p:pic>
        <p:nvPicPr>
          <p:cNvPr id="116" name="Google Shape;116;p20"/>
          <p:cNvPicPr preferRelativeResize="0"/>
          <p:nvPr/>
        </p:nvPicPr>
        <p:blipFill>
          <a:blip r:embed="rId5">
            <a:alphaModFix/>
          </a:blip>
          <a:stretch>
            <a:fillRect/>
          </a:stretch>
        </p:blipFill>
        <p:spPr>
          <a:xfrm>
            <a:off x="1462400" y="4542775"/>
            <a:ext cx="6430202" cy="3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311700" y="1995356"/>
            <a:ext cx="3754600" cy="2815944"/>
          </a:xfrm>
          <a:prstGeom prst="rect">
            <a:avLst/>
          </a:prstGeom>
          <a:noFill/>
          <a:ln cap="flat" cmpd="sng" w="9525">
            <a:solidFill>
              <a:schemeClr val="dk2"/>
            </a:solidFill>
            <a:prstDash val="solid"/>
            <a:round/>
            <a:headEnd len="sm" w="sm" type="none"/>
            <a:tailEnd len="sm" w="sm" type="none"/>
          </a:ln>
        </p:spPr>
      </p:pic>
      <p:pic>
        <p:nvPicPr>
          <p:cNvPr id="122" name="Google Shape;122;p21"/>
          <p:cNvPicPr preferRelativeResize="0"/>
          <p:nvPr/>
        </p:nvPicPr>
        <p:blipFill>
          <a:blip r:embed="rId4">
            <a:alphaModFix/>
          </a:blip>
          <a:stretch>
            <a:fillRect/>
          </a:stretch>
        </p:blipFill>
        <p:spPr>
          <a:xfrm>
            <a:off x="4572000" y="1995350"/>
            <a:ext cx="3754600" cy="2815950"/>
          </a:xfrm>
          <a:prstGeom prst="rect">
            <a:avLst/>
          </a:prstGeom>
          <a:noFill/>
          <a:ln cap="flat" cmpd="sng" w="9525">
            <a:solidFill>
              <a:schemeClr val="dk2"/>
            </a:solidFill>
            <a:prstDash val="solid"/>
            <a:round/>
            <a:headEnd len="sm" w="sm" type="none"/>
            <a:tailEnd len="sm" w="sm" type="none"/>
          </a:ln>
        </p:spPr>
      </p:pic>
      <p:sp>
        <p:nvSpPr>
          <p:cNvPr id="123" name="Google Shape;123;p21"/>
          <p:cNvSpPr txBox="1"/>
          <p:nvPr>
            <p:ph type="title"/>
          </p:nvPr>
        </p:nvSpPr>
        <p:spPr>
          <a:xfrm>
            <a:off x="311700" y="257875"/>
            <a:ext cx="50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1C4587"/>
                </a:solidFill>
                <a:latin typeface="Nunito"/>
                <a:ea typeface="Nunito"/>
                <a:cs typeface="Nunito"/>
                <a:sym typeface="Nunito"/>
              </a:rPr>
              <a:t>Transmembrane Current</a:t>
            </a:r>
            <a:endParaRPr>
              <a:solidFill>
                <a:srgbClr val="1C4587"/>
              </a:solidFill>
              <a:latin typeface="Nunito"/>
              <a:ea typeface="Nunito"/>
              <a:cs typeface="Nunito"/>
              <a:sym typeface="Nunito"/>
            </a:endParaRPr>
          </a:p>
        </p:txBody>
      </p:sp>
      <p:sp>
        <p:nvSpPr>
          <p:cNvPr id="124" name="Google Shape;124;p21"/>
          <p:cNvSpPr txBox="1"/>
          <p:nvPr>
            <p:ph idx="1" type="body"/>
          </p:nvPr>
        </p:nvSpPr>
        <p:spPr>
          <a:xfrm>
            <a:off x="311700" y="907163"/>
            <a:ext cx="6700200" cy="1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3D85C6"/>
                </a:solidFill>
                <a:latin typeface="Nunito"/>
                <a:ea typeface="Nunito"/>
                <a:cs typeface="Nunito"/>
                <a:sym typeface="Nunito"/>
              </a:rPr>
              <a:t>Formula:</a:t>
            </a:r>
            <a:br>
              <a:rPr lang="es-419">
                <a:solidFill>
                  <a:srgbClr val="3D85C6"/>
                </a:solidFill>
                <a:latin typeface="Nunito"/>
                <a:ea typeface="Nunito"/>
                <a:cs typeface="Nunito"/>
                <a:sym typeface="Nunito"/>
              </a:rPr>
            </a:br>
            <a:br>
              <a:rPr lang="es-419">
                <a:solidFill>
                  <a:srgbClr val="3D85C6"/>
                </a:solidFill>
                <a:latin typeface="Nunito"/>
                <a:ea typeface="Nunito"/>
                <a:cs typeface="Nunito"/>
                <a:sym typeface="Nunito"/>
              </a:rPr>
            </a:br>
            <a:r>
              <a:rPr lang="es-419">
                <a:solidFill>
                  <a:srgbClr val="3D85C6"/>
                </a:solidFill>
                <a:latin typeface="Nunito"/>
                <a:ea typeface="Nunito"/>
                <a:cs typeface="Nunito"/>
                <a:sym typeface="Nunito"/>
              </a:rPr>
              <a:t>Temporal Profile                                            Space</a:t>
            </a:r>
            <a:r>
              <a:rPr lang="es-419">
                <a:solidFill>
                  <a:srgbClr val="3D85C6"/>
                </a:solidFill>
                <a:latin typeface="Nunito"/>
                <a:ea typeface="Nunito"/>
                <a:cs typeface="Nunito"/>
                <a:sym typeface="Nunito"/>
              </a:rPr>
              <a:t> Profile</a:t>
            </a:r>
            <a:endParaRPr>
              <a:solidFill>
                <a:srgbClr val="3D85C6"/>
              </a:solidFill>
              <a:latin typeface="Nunito"/>
              <a:ea typeface="Nunito"/>
              <a:cs typeface="Nunito"/>
              <a:sym typeface="Nunito"/>
            </a:endParaRPr>
          </a:p>
          <a:p>
            <a:pPr indent="0" lvl="0" marL="0" rtl="0" algn="l">
              <a:spcBef>
                <a:spcPts val="1600"/>
              </a:spcBef>
              <a:spcAft>
                <a:spcPts val="0"/>
              </a:spcAft>
              <a:buNone/>
            </a:pPr>
            <a:r>
              <a:t/>
            </a:r>
            <a:endParaRPr>
              <a:solidFill>
                <a:srgbClr val="3D85C6"/>
              </a:solidFill>
              <a:latin typeface="Nunito"/>
              <a:ea typeface="Nunito"/>
              <a:cs typeface="Nunito"/>
              <a:sym typeface="Nunito"/>
            </a:endParaRPr>
          </a:p>
          <a:p>
            <a:pPr indent="0" lvl="0" marL="0" rtl="0" algn="l">
              <a:spcBef>
                <a:spcPts val="1600"/>
              </a:spcBef>
              <a:spcAft>
                <a:spcPts val="1600"/>
              </a:spcAft>
              <a:buNone/>
            </a:pPr>
            <a:r>
              <a:t/>
            </a:r>
            <a:endParaRPr>
              <a:solidFill>
                <a:srgbClr val="3D85C6"/>
              </a:solidFill>
              <a:latin typeface="Nunito"/>
              <a:ea typeface="Nunito"/>
              <a:cs typeface="Nunito"/>
              <a:sym typeface="Nunito"/>
            </a:endParaRPr>
          </a:p>
        </p:txBody>
      </p:sp>
      <p:pic>
        <p:nvPicPr>
          <p:cNvPr id="125" name="Google Shape;125;p21"/>
          <p:cNvPicPr preferRelativeResize="0"/>
          <p:nvPr/>
        </p:nvPicPr>
        <p:blipFill>
          <a:blip r:embed="rId5">
            <a:alphaModFix/>
          </a:blip>
          <a:stretch>
            <a:fillRect/>
          </a:stretch>
        </p:blipFill>
        <p:spPr>
          <a:xfrm rot="-10473478">
            <a:off x="7676226" y="2760846"/>
            <a:ext cx="1994049" cy="2876327"/>
          </a:xfrm>
          <a:prstGeom prst="rect">
            <a:avLst/>
          </a:prstGeom>
          <a:noFill/>
          <a:ln>
            <a:noFill/>
          </a:ln>
        </p:spPr>
      </p:pic>
      <p:pic>
        <p:nvPicPr>
          <p:cNvPr id="126" name="Google Shape;126;p21"/>
          <p:cNvPicPr preferRelativeResize="0"/>
          <p:nvPr/>
        </p:nvPicPr>
        <p:blipFill>
          <a:blip r:embed="rId6">
            <a:alphaModFix/>
          </a:blip>
          <a:stretch>
            <a:fillRect/>
          </a:stretch>
        </p:blipFill>
        <p:spPr>
          <a:xfrm>
            <a:off x="1556773" y="878950"/>
            <a:ext cx="2585572"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